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94" r:id="rId4"/>
    <p:sldId id="295" r:id="rId5"/>
    <p:sldId id="274" r:id="rId6"/>
    <p:sldId id="287"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7" r:id="rId23"/>
    <p:sldId id="312" r:id="rId24"/>
    <p:sldId id="313" r:id="rId25"/>
    <p:sldId id="314" r:id="rId26"/>
    <p:sldId id="315" r:id="rId27"/>
    <p:sldId id="316" r:id="rId28"/>
    <p:sldId id="293" r:id="rId29"/>
    <p:sldId id="296" r:id="rId30"/>
    <p:sldId id="268" r:id="rId31"/>
  </p:sldIdLst>
  <p:sldSz cx="9144000" cy="6858000" type="screen4x3"/>
  <p:notesSz cx="7105650" cy="9555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705">
          <p15:clr>
            <a:srgbClr val="A4A3A4"/>
          </p15:clr>
        </p15:guide>
        <p15:guide id="4" orient="horz" pos="936">
          <p15:clr>
            <a:srgbClr val="A4A3A4"/>
          </p15:clr>
        </p15:guide>
        <p15:guide id="5" orient="horz" pos="4155">
          <p15:clr>
            <a:srgbClr val="A4A3A4"/>
          </p15:clr>
        </p15:guide>
        <p15:guide id="6" pos="13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iel HOFFMANN" initials="MH" lastIdx="19" clrIdx="0">
    <p:extLst/>
  </p:cmAuthor>
  <p:cmAuthor id="2" name="Christophe REGNAULT" initials="CR" lastIdx="6" clrIdx="1">
    <p:extLst/>
  </p:cmAuthor>
  <p:cmAuthor id="3" name="Ruohan Wang" initials="R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1CE"/>
    <a:srgbClr val="0C0E1E"/>
    <a:srgbClr val="009BC1"/>
    <a:srgbClr val="1B1D3E"/>
    <a:srgbClr val="0C2340"/>
    <a:srgbClr val="00AFD7"/>
    <a:srgbClr val="D0D0CE"/>
    <a:srgbClr val="E31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5657" autoAdjust="0"/>
  </p:normalViewPr>
  <p:slideViewPr>
    <p:cSldViewPr>
      <p:cViewPr varScale="1">
        <p:scale>
          <a:sx n="122" d="100"/>
          <a:sy n="122" d="100"/>
        </p:scale>
        <p:origin x="1548" y="96"/>
      </p:cViewPr>
      <p:guideLst>
        <p:guide orient="horz" pos="2160"/>
        <p:guide pos="2880"/>
        <p:guide orient="horz" pos="2705"/>
        <p:guide orient="horz" pos="936"/>
        <p:guide orient="horz" pos="4155"/>
        <p:guide pos="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5"/>
            <a:ext cx="3078502" cy="477833"/>
          </a:xfrm>
          <a:prstGeom prst="rect">
            <a:avLst/>
          </a:prstGeom>
        </p:spPr>
        <p:txBody>
          <a:bodyPr vert="horz" lIns="119927" tIns="59965" rIns="119927" bIns="59965" rtlCol="0"/>
          <a:lstStyle>
            <a:lvl1pPr algn="l">
              <a:defRPr sz="1400"/>
            </a:lvl1pPr>
          </a:lstStyle>
          <a:p>
            <a:endParaRPr lang="en-GB"/>
          </a:p>
        </p:txBody>
      </p:sp>
      <p:sp>
        <p:nvSpPr>
          <p:cNvPr id="3" name="Date Placeholder 2"/>
          <p:cNvSpPr>
            <a:spLocks noGrp="1"/>
          </p:cNvSpPr>
          <p:nvPr>
            <p:ph type="dt" idx="1"/>
          </p:nvPr>
        </p:nvSpPr>
        <p:spPr>
          <a:xfrm>
            <a:off x="4025494" y="5"/>
            <a:ext cx="3078502" cy="477833"/>
          </a:xfrm>
          <a:prstGeom prst="rect">
            <a:avLst/>
          </a:prstGeom>
        </p:spPr>
        <p:txBody>
          <a:bodyPr vert="horz" lIns="119927" tIns="59965" rIns="119927" bIns="59965" rtlCol="0"/>
          <a:lstStyle>
            <a:lvl1pPr algn="r">
              <a:defRPr sz="1400"/>
            </a:lvl1pPr>
          </a:lstStyle>
          <a:p>
            <a:fld id="{4B4285D3-E7AE-480A-9587-3D7E4DC9F458}" type="datetimeFigureOut">
              <a:rPr lang="en-GB" smtClean="0"/>
              <a:t>27/06/2018</a:t>
            </a:fld>
            <a:endParaRPr lang="en-GB"/>
          </a:p>
        </p:txBody>
      </p:sp>
      <p:sp>
        <p:nvSpPr>
          <p:cNvPr id="4" name="Slide Image Placeholder 3"/>
          <p:cNvSpPr>
            <a:spLocks noGrp="1" noRot="1" noChangeAspect="1"/>
          </p:cNvSpPr>
          <p:nvPr>
            <p:ph type="sldImg" idx="2"/>
          </p:nvPr>
        </p:nvSpPr>
        <p:spPr>
          <a:xfrm>
            <a:off x="1162050" y="714375"/>
            <a:ext cx="4781550" cy="3587750"/>
          </a:xfrm>
          <a:prstGeom prst="rect">
            <a:avLst/>
          </a:prstGeom>
          <a:noFill/>
          <a:ln w="12700">
            <a:solidFill>
              <a:prstClr val="black"/>
            </a:solidFill>
          </a:ln>
        </p:spPr>
        <p:txBody>
          <a:bodyPr vert="horz" lIns="119927" tIns="59965" rIns="119927" bIns="59965" rtlCol="0" anchor="ctr"/>
          <a:lstStyle/>
          <a:p>
            <a:endParaRPr lang="en-GB"/>
          </a:p>
        </p:txBody>
      </p:sp>
      <p:sp>
        <p:nvSpPr>
          <p:cNvPr id="5" name="Notes Placeholder 4"/>
          <p:cNvSpPr>
            <a:spLocks noGrp="1"/>
          </p:cNvSpPr>
          <p:nvPr>
            <p:ph type="body" sz="quarter" idx="3"/>
          </p:nvPr>
        </p:nvSpPr>
        <p:spPr>
          <a:xfrm>
            <a:off x="711077" y="4538672"/>
            <a:ext cx="5683515" cy="4300516"/>
          </a:xfrm>
          <a:prstGeom prst="rect">
            <a:avLst/>
          </a:prstGeom>
        </p:spPr>
        <p:txBody>
          <a:bodyPr vert="horz" lIns="119927" tIns="59965" rIns="119927" bIns="599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6" y="9075800"/>
            <a:ext cx="3078502" cy="477832"/>
          </a:xfrm>
          <a:prstGeom prst="rect">
            <a:avLst/>
          </a:prstGeom>
        </p:spPr>
        <p:txBody>
          <a:bodyPr vert="horz" lIns="119927" tIns="59965" rIns="119927" bIns="59965" rtlCol="0" anchor="b"/>
          <a:lstStyle>
            <a:lvl1pPr algn="l">
              <a:defRPr sz="1400"/>
            </a:lvl1pPr>
          </a:lstStyle>
          <a:p>
            <a:endParaRPr lang="en-GB"/>
          </a:p>
        </p:txBody>
      </p:sp>
      <p:sp>
        <p:nvSpPr>
          <p:cNvPr id="7" name="Slide Number Placeholder 6"/>
          <p:cNvSpPr>
            <a:spLocks noGrp="1"/>
          </p:cNvSpPr>
          <p:nvPr>
            <p:ph type="sldNum" sz="quarter" idx="5"/>
          </p:nvPr>
        </p:nvSpPr>
        <p:spPr>
          <a:xfrm>
            <a:off x="4025494" y="9075800"/>
            <a:ext cx="3078502" cy="477832"/>
          </a:xfrm>
          <a:prstGeom prst="rect">
            <a:avLst/>
          </a:prstGeom>
        </p:spPr>
        <p:txBody>
          <a:bodyPr vert="horz" lIns="119927" tIns="59965" rIns="119927" bIns="59965" rtlCol="0" anchor="b"/>
          <a:lstStyle>
            <a:lvl1pPr algn="r">
              <a:defRPr sz="1400"/>
            </a:lvl1pPr>
          </a:lstStyle>
          <a:p>
            <a:fld id="{8B958EBD-FF13-4862-9E20-E07767B766E6}" type="slidenum">
              <a:rPr lang="en-GB" smtClean="0"/>
              <a:t>‹#›</a:t>
            </a:fld>
            <a:endParaRPr lang="en-GB"/>
          </a:p>
        </p:txBody>
      </p:sp>
    </p:spTree>
    <p:extLst>
      <p:ext uri="{BB962C8B-B14F-4D97-AF65-F5344CB8AC3E}">
        <p14:creationId xmlns:p14="http://schemas.microsoft.com/office/powerpoint/2010/main" val="101815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58EBD-FF13-4862-9E20-E07767B766E6}" type="slidenum">
              <a:rPr lang="en-GB" smtClean="0"/>
              <a:t>2</a:t>
            </a:fld>
            <a:endParaRPr lang="en-GB"/>
          </a:p>
        </p:txBody>
      </p:sp>
    </p:spTree>
    <p:extLst>
      <p:ext uri="{BB962C8B-B14F-4D97-AF65-F5344CB8AC3E}">
        <p14:creationId xmlns:p14="http://schemas.microsoft.com/office/powerpoint/2010/main" val="122390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58EBD-FF13-4862-9E20-E07767B766E6}" type="slidenum">
              <a:rPr lang="en-GB" smtClean="0"/>
              <a:t>9</a:t>
            </a:fld>
            <a:endParaRPr lang="en-GB"/>
          </a:p>
        </p:txBody>
      </p:sp>
    </p:spTree>
    <p:extLst>
      <p:ext uri="{BB962C8B-B14F-4D97-AF65-F5344CB8AC3E}">
        <p14:creationId xmlns:p14="http://schemas.microsoft.com/office/powerpoint/2010/main" val="190484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58EBD-FF13-4862-9E20-E07767B766E6}" type="slidenum">
              <a:rPr lang="en-GB" smtClean="0"/>
              <a:t>14</a:t>
            </a:fld>
            <a:endParaRPr lang="en-GB"/>
          </a:p>
        </p:txBody>
      </p:sp>
    </p:spTree>
    <p:extLst>
      <p:ext uri="{BB962C8B-B14F-4D97-AF65-F5344CB8AC3E}">
        <p14:creationId xmlns:p14="http://schemas.microsoft.com/office/powerpoint/2010/main" val="190484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58EBD-FF13-4862-9E20-E07767B766E6}" type="slidenum">
              <a:rPr lang="en-GB" smtClean="0"/>
              <a:t>19</a:t>
            </a:fld>
            <a:endParaRPr lang="en-GB"/>
          </a:p>
        </p:txBody>
      </p:sp>
    </p:spTree>
    <p:extLst>
      <p:ext uri="{BB962C8B-B14F-4D97-AF65-F5344CB8AC3E}">
        <p14:creationId xmlns:p14="http://schemas.microsoft.com/office/powerpoint/2010/main" val="190484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58EBD-FF13-4862-9E20-E07767B766E6}" type="slidenum">
              <a:rPr lang="en-GB" smtClean="0"/>
              <a:t>25</a:t>
            </a:fld>
            <a:endParaRPr lang="en-GB"/>
          </a:p>
        </p:txBody>
      </p:sp>
    </p:spTree>
    <p:extLst>
      <p:ext uri="{BB962C8B-B14F-4D97-AF65-F5344CB8AC3E}">
        <p14:creationId xmlns:p14="http://schemas.microsoft.com/office/powerpoint/2010/main" val="190484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58EBD-FF13-4862-9E20-E07767B766E6}" type="slidenum">
              <a:rPr lang="en-GB" smtClean="0"/>
              <a:t>29</a:t>
            </a:fld>
            <a:endParaRPr lang="en-GB"/>
          </a:p>
        </p:txBody>
      </p:sp>
    </p:spTree>
    <p:extLst>
      <p:ext uri="{BB962C8B-B14F-4D97-AF65-F5344CB8AC3E}">
        <p14:creationId xmlns:p14="http://schemas.microsoft.com/office/powerpoint/2010/main" val="187627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E0EB62-BF55-4828-B1EE-85282599A0A3}"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37202925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0EB62-BF55-4828-B1EE-85282599A0A3}"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25417062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0EB62-BF55-4828-B1EE-85282599A0A3}"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26593635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0112620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890498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449662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998050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216407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315159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5025252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1125813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0EB62-BF55-4828-B1EE-85282599A0A3}"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25810245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573097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079086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1115933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0EB62-BF55-4828-B1EE-85282599A0A3}"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35009473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E0EB62-BF55-4828-B1EE-85282599A0A3}"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13915838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E0EB62-BF55-4828-B1EE-85282599A0A3}" type="datetimeFigureOut">
              <a:rPr lang="en-GB" smtClean="0"/>
              <a:t>27/06/2018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27662560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E0EB62-BF55-4828-B1EE-85282599A0A3}" type="datetimeFigureOut">
              <a:rPr lang="en-GB" smtClean="0"/>
              <a:t>27/06/2018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551489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0EB62-BF55-4828-B1EE-85282599A0A3}" type="datetimeFigureOut">
              <a:rPr lang="en-GB" smtClean="0"/>
              <a:t>27/06/2018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37066587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0EB62-BF55-4828-B1EE-85282599A0A3}"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9685114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0EB62-BF55-4828-B1EE-85282599A0A3}"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3CCF6F-1D24-4EE5-9989-BFFE2796BA36}" type="slidenum">
              <a:rPr lang="en-GB" smtClean="0"/>
              <a:t>‹#›</a:t>
            </a:fld>
            <a:endParaRPr lang="en-GB"/>
          </a:p>
        </p:txBody>
      </p:sp>
    </p:spTree>
    <p:extLst>
      <p:ext uri="{BB962C8B-B14F-4D97-AF65-F5344CB8AC3E}">
        <p14:creationId xmlns:p14="http://schemas.microsoft.com/office/powerpoint/2010/main" val="34755039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0EB62-BF55-4828-B1EE-85282599A0A3}" type="datetimeFigureOut">
              <a:rPr lang="en-GB" smtClean="0"/>
              <a:t>27/06/2018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CCF6F-1D24-4EE5-9989-BFFE2796BA36}" type="slidenum">
              <a:rPr lang="en-GB" smtClean="0"/>
              <a:t>‹#›</a:t>
            </a:fld>
            <a:endParaRPr lang="en-GB"/>
          </a:p>
        </p:txBody>
      </p:sp>
    </p:spTree>
    <p:extLst>
      <p:ext uri="{BB962C8B-B14F-4D97-AF65-F5344CB8AC3E}">
        <p14:creationId xmlns:p14="http://schemas.microsoft.com/office/powerpoint/2010/main" val="403966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0EB62-BF55-4828-B1EE-85282599A0A3}" type="datetimeFigureOut">
              <a:rPr lang="en-GB" smtClean="0">
                <a:solidFill>
                  <a:prstClr val="black">
                    <a:tint val="75000"/>
                  </a:prstClr>
                </a:solidFill>
                <a:latin typeface="Calibri"/>
              </a:rPr>
              <a:pPr/>
              <a:t>27/06/2018</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CCF6F-1D24-4EE5-9989-BFFE2796BA36}"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990109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17.png"/><Relationship Id="rId5" Type="http://schemas.microsoft.com/office/2007/relationships/hdphoto" Target="../media/hdphoto10.wdp"/><Relationship Id="rId10" Type="http://schemas.openxmlformats.org/officeDocument/2006/relationships/image" Target="../media/image16.png"/><Relationship Id="rId4" Type="http://schemas.openxmlformats.org/officeDocument/2006/relationships/image" Target="../media/image19.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0.wdp"/><Relationship Id="rId7"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5.wdp"/><Relationship Id="rId4" Type="http://schemas.openxmlformats.org/officeDocument/2006/relationships/image" Target="../media/image18.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5.wdp"/><Relationship Id="rId4" Type="http://schemas.openxmlformats.org/officeDocument/2006/relationships/image" Target="../media/image18.png"/><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68"/>
            <a:ext cx="9144000" cy="685263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AFD7"/>
              </a:solidFill>
              <a:latin typeface="Fakt Slab Pro Lt" panose="02000000000000000000" pitchFamily="2" charset="0"/>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928930"/>
            <a:ext cx="1971732" cy="1728192"/>
          </a:xfrm>
          <a:prstGeom prst="rect">
            <a:avLst/>
          </a:prstGeom>
        </p:spPr>
      </p:pic>
      <p:sp>
        <p:nvSpPr>
          <p:cNvPr id="7" name="Rectangle 6"/>
          <p:cNvSpPr/>
          <p:nvPr/>
        </p:nvSpPr>
        <p:spPr>
          <a:xfrm>
            <a:off x="0" y="4725144"/>
            <a:ext cx="9144000" cy="504056"/>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extBox 3"/>
          <p:cNvSpPr txBox="1"/>
          <p:nvPr/>
        </p:nvSpPr>
        <p:spPr>
          <a:xfrm>
            <a:off x="1259632" y="4063712"/>
            <a:ext cx="6768752" cy="2677656"/>
          </a:xfrm>
          <a:prstGeom prst="rect">
            <a:avLst/>
          </a:prstGeom>
          <a:noFill/>
        </p:spPr>
        <p:txBody>
          <a:bodyPr wrap="square" rtlCol="0">
            <a:spAutoFit/>
          </a:bodyPr>
          <a:lstStyle/>
          <a:p>
            <a:pPr algn="ctr"/>
            <a:r>
              <a:rPr lang="en-GB" dirty="0" err="1">
                <a:solidFill>
                  <a:schemeClr val="bg1"/>
                </a:solidFill>
                <a:latin typeface="Fakt Slab Pro Lt" panose="02000000000000000000" pitchFamily="2" charset="0"/>
              </a:rPr>
              <a:t>Levensverzekering</a:t>
            </a:r>
            <a:r>
              <a:rPr lang="en-GB" dirty="0">
                <a:solidFill>
                  <a:schemeClr val="bg1"/>
                </a:solidFill>
                <a:latin typeface="Fakt Slab Pro Lt" panose="02000000000000000000" pitchFamily="2" charset="0"/>
              </a:rPr>
              <a:t> &amp; </a:t>
            </a:r>
            <a:r>
              <a:rPr lang="en-GB" dirty="0" err="1">
                <a:solidFill>
                  <a:schemeClr val="bg1"/>
                </a:solidFill>
                <a:latin typeface="Fakt Slab Pro Lt" panose="02000000000000000000" pitchFamily="2" charset="0"/>
              </a:rPr>
              <a:t>vermogensoverdracht</a:t>
            </a:r>
            <a:endParaRPr lang="en-GB" dirty="0">
              <a:solidFill>
                <a:schemeClr val="bg1"/>
              </a:solidFill>
              <a:latin typeface="Fakt Slab Pro Lt" panose="02000000000000000000" pitchFamily="2" charset="0"/>
            </a:endParaRPr>
          </a:p>
          <a:p>
            <a:pPr algn="ctr"/>
            <a:endParaRPr lang="en-GB" dirty="0" smtClean="0">
              <a:solidFill>
                <a:schemeClr val="bg1"/>
              </a:solidFill>
              <a:latin typeface="Fakt Slab Pro Lt" panose="02000000000000000000" pitchFamily="2" charset="0"/>
            </a:endParaRPr>
          </a:p>
          <a:p>
            <a:pPr algn="ctr"/>
            <a:endParaRPr lang="en-US" sz="2400" dirty="0" smtClean="0">
              <a:solidFill>
                <a:schemeClr val="bg1"/>
              </a:solidFill>
              <a:latin typeface="Avenir Medium"/>
              <a:cs typeface="Avenir Medium"/>
            </a:endParaRPr>
          </a:p>
          <a:p>
            <a:pPr algn="ctr"/>
            <a:endParaRPr lang="en-US" sz="2400" dirty="0" smtClean="0">
              <a:solidFill>
                <a:schemeClr val="bg1"/>
              </a:solidFill>
              <a:latin typeface="Avenir Medium"/>
              <a:cs typeface="Avenir Medium"/>
            </a:endParaRPr>
          </a:p>
          <a:p>
            <a:pPr algn="ctr"/>
            <a:r>
              <a:rPr lang="nl-NL" sz="2400" dirty="0">
                <a:solidFill>
                  <a:schemeClr val="bg1"/>
                </a:solidFill>
                <a:latin typeface="Avenir Medium"/>
                <a:cs typeface="Avenir Medium"/>
              </a:rPr>
              <a:t>Mijn Leven</a:t>
            </a:r>
            <a:r>
              <a:rPr lang="nl-NL" sz="2400" dirty="0" smtClean="0">
                <a:solidFill>
                  <a:schemeClr val="bg1"/>
                </a:solidFill>
                <a:latin typeface="Avenir Medium"/>
                <a:cs typeface="Avenir Medium"/>
              </a:rPr>
              <a:t>. Mijn </a:t>
            </a:r>
            <a:r>
              <a:rPr lang="nl-NL" sz="2400" dirty="0">
                <a:solidFill>
                  <a:schemeClr val="bg1"/>
                </a:solidFill>
                <a:latin typeface="Avenir Medium"/>
                <a:cs typeface="Avenir Medium"/>
              </a:rPr>
              <a:t>Familie. Mijn Plannen</a:t>
            </a:r>
            <a:r>
              <a:rPr lang="fr-FR" sz="2400" dirty="0" smtClean="0">
                <a:solidFill>
                  <a:schemeClr val="bg1"/>
                </a:solidFill>
                <a:latin typeface="Avenir Medium"/>
                <a:cs typeface="Avenir Medium"/>
              </a:rPr>
              <a:t>.</a:t>
            </a:r>
            <a:endParaRPr lang="fr-FR" sz="2400" dirty="0">
              <a:solidFill>
                <a:schemeClr val="bg1"/>
              </a:solidFill>
              <a:latin typeface="Avenir Medium"/>
              <a:cs typeface="Avenir Medium"/>
            </a:endParaRPr>
          </a:p>
          <a:p>
            <a:pPr algn="ctr"/>
            <a:endParaRPr lang="en-US" sz="2400" b="1" dirty="0">
              <a:solidFill>
                <a:schemeClr val="bg1"/>
              </a:solidFill>
              <a:latin typeface="Avenir Medium"/>
              <a:cs typeface="Avenir Medium"/>
            </a:endParaRPr>
          </a:p>
          <a:p>
            <a:pPr algn="ctr"/>
            <a:endParaRPr lang="en-GB" b="1" dirty="0" smtClean="0">
              <a:solidFill>
                <a:schemeClr val="bg1"/>
              </a:solidFill>
              <a:latin typeface="Fakt Slab Pro Lt" panose="02000000000000000000" pitchFamily="2" charset="0"/>
            </a:endParaRPr>
          </a:p>
          <a:p>
            <a:pPr algn="ctr"/>
            <a:r>
              <a:rPr lang="en-GB" dirty="0">
                <a:solidFill>
                  <a:schemeClr val="bg1"/>
                </a:solidFill>
                <a:latin typeface="Fakt Slab Pro Lt" panose="02000000000000000000" pitchFamily="2" charset="0"/>
              </a:rPr>
              <a:t>E-Book</a:t>
            </a:r>
          </a:p>
        </p:txBody>
      </p:sp>
      <p:sp>
        <p:nvSpPr>
          <p:cNvPr id="9" name="Rectangle 8"/>
          <p:cNvSpPr/>
          <p:nvPr/>
        </p:nvSpPr>
        <p:spPr>
          <a:xfrm>
            <a:off x="1895266" y="4705980"/>
            <a:ext cx="5353474" cy="523220"/>
          </a:xfrm>
          <a:prstGeom prst="rect">
            <a:avLst/>
          </a:prstGeom>
        </p:spPr>
        <p:txBody>
          <a:bodyPr wrap="none">
            <a:spAutoFit/>
          </a:bodyPr>
          <a:lstStyle/>
          <a:p>
            <a:pPr algn="ctr"/>
            <a:r>
              <a:rPr lang="nl-NL" sz="2800" dirty="0">
                <a:solidFill>
                  <a:srgbClr val="00AFD7"/>
                </a:solidFill>
                <a:latin typeface="Avenir Medium"/>
                <a:cs typeface="Avenir Medium"/>
              </a:rPr>
              <a:t>#Succesvolle #Successie: Deel II</a:t>
            </a:r>
            <a:endParaRPr lang="en-GB" sz="2800" dirty="0">
              <a:solidFill>
                <a:srgbClr val="00AFD7"/>
              </a:solidFill>
              <a:latin typeface="Avenir Medium"/>
              <a:cs typeface="Avenir Medium"/>
            </a:endParaRPr>
          </a:p>
        </p:txBody>
      </p:sp>
      <p:sp>
        <p:nvSpPr>
          <p:cNvPr id="10" name="Rectangle 9"/>
          <p:cNvSpPr/>
          <p:nvPr/>
        </p:nvSpPr>
        <p:spPr>
          <a:xfrm rot="1619688">
            <a:off x="618554" y="2397655"/>
            <a:ext cx="2475672" cy="307777"/>
          </a:xfrm>
          <a:prstGeom prst="rect">
            <a:avLst/>
          </a:prstGeom>
        </p:spPr>
        <p:txBody>
          <a:bodyPr wrap="square">
            <a:spAutoFit/>
          </a:bodyPr>
          <a:lstStyle/>
          <a:p>
            <a:pPr algn="ctr"/>
            <a:r>
              <a:rPr lang="en-GB" sz="1400" b="1" i="1" dirty="0" smtClean="0">
                <a:solidFill>
                  <a:schemeClr val="bg1"/>
                </a:solidFill>
                <a:latin typeface="Fakt Slab Pro Lt" panose="02000000000000000000" pitchFamily="2" charset="0"/>
              </a:rPr>
              <a:t>Logo van </a:t>
            </a:r>
            <a:r>
              <a:rPr lang="en-GB" sz="1400" b="1" i="1" dirty="0" err="1" smtClean="0">
                <a:solidFill>
                  <a:schemeClr val="bg1"/>
                </a:solidFill>
                <a:latin typeface="Fakt Slab Pro Lt" panose="02000000000000000000" pitchFamily="2" charset="0"/>
              </a:rPr>
              <a:t>uw</a:t>
            </a:r>
            <a:r>
              <a:rPr lang="en-GB" sz="1400" b="1" i="1" dirty="0" smtClean="0">
                <a:solidFill>
                  <a:schemeClr val="bg1"/>
                </a:solidFill>
                <a:latin typeface="Fakt Slab Pro Lt" panose="02000000000000000000" pitchFamily="2" charset="0"/>
              </a:rPr>
              <a:t> </a:t>
            </a:r>
            <a:r>
              <a:rPr lang="en-GB" sz="1400" b="1" i="1" dirty="0" err="1" smtClean="0">
                <a:solidFill>
                  <a:schemeClr val="bg1"/>
                </a:solidFill>
                <a:latin typeface="Fakt Slab Pro Lt" panose="02000000000000000000" pitchFamily="2" charset="0"/>
              </a:rPr>
              <a:t>bedrijf</a:t>
            </a:r>
            <a:endParaRPr lang="en-GB" sz="1400" b="1" i="1" dirty="0">
              <a:solidFill>
                <a:schemeClr val="bg1"/>
              </a:solidFill>
              <a:latin typeface="Avenir Book"/>
              <a:cs typeface="Avenir Book"/>
            </a:endParaRPr>
          </a:p>
        </p:txBody>
      </p:sp>
      <p:sp>
        <p:nvSpPr>
          <p:cNvPr id="11" name="Rectangle 10"/>
          <p:cNvSpPr/>
          <p:nvPr/>
        </p:nvSpPr>
        <p:spPr>
          <a:xfrm>
            <a:off x="2888416" y="2764521"/>
            <a:ext cx="2475672" cy="307777"/>
          </a:xfrm>
          <a:prstGeom prst="rect">
            <a:avLst/>
          </a:prstGeom>
        </p:spPr>
        <p:txBody>
          <a:bodyPr wrap="square">
            <a:spAutoFit/>
          </a:bodyPr>
          <a:lstStyle/>
          <a:p>
            <a:pPr algn="ctr"/>
            <a:r>
              <a:rPr lang="en-GB" sz="1400" dirty="0" smtClean="0">
                <a:solidFill>
                  <a:schemeClr val="bg1"/>
                </a:solidFill>
                <a:latin typeface="Fakt Slab Pro Lt" panose="02000000000000000000" pitchFamily="2" charset="0"/>
              </a:rPr>
              <a:t>in </a:t>
            </a:r>
            <a:r>
              <a:rPr lang="en-GB" sz="1400" dirty="0" err="1" smtClean="0">
                <a:solidFill>
                  <a:schemeClr val="bg1"/>
                </a:solidFill>
                <a:latin typeface="Fakt Slab Pro Lt" panose="02000000000000000000" pitchFamily="2" charset="0"/>
              </a:rPr>
              <a:t>samenwerking</a:t>
            </a:r>
            <a:r>
              <a:rPr lang="en-GB" sz="1400" dirty="0" smtClean="0">
                <a:solidFill>
                  <a:schemeClr val="bg1"/>
                </a:solidFill>
                <a:latin typeface="Fakt Slab Pro Lt" panose="02000000000000000000" pitchFamily="2" charset="0"/>
              </a:rPr>
              <a:t> met</a:t>
            </a:r>
            <a:endParaRPr lang="en-GB" sz="1400" dirty="0">
              <a:solidFill>
                <a:schemeClr val="bg1"/>
              </a:solidFill>
              <a:latin typeface="Avenir Book"/>
              <a:cs typeface="Avenir Book"/>
            </a:endParaRPr>
          </a:p>
        </p:txBody>
      </p:sp>
    </p:spTree>
    <p:extLst>
      <p:ext uri="{BB962C8B-B14F-4D97-AF65-F5344CB8AC3E}">
        <p14:creationId xmlns:p14="http://schemas.microsoft.com/office/powerpoint/2010/main" val="39615695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9" name="Rectangle 18"/>
          <p:cNvSpPr/>
          <p:nvPr/>
        </p:nvSpPr>
        <p:spPr>
          <a:xfrm>
            <a:off x="-36512"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0" y="254885"/>
            <a:ext cx="8580760" cy="830997"/>
          </a:xfrm>
          <a:prstGeom prst="rect">
            <a:avLst/>
          </a:prstGeom>
          <a:noFill/>
        </p:spPr>
        <p:txBody>
          <a:bodyPr wrap="square" rtlCol="0">
            <a:spAutoFit/>
          </a:bodyPr>
          <a:lstStyle/>
          <a:p>
            <a:pPr algn="ctr"/>
            <a:r>
              <a:rPr lang="de-DE" sz="2400" dirty="0">
                <a:solidFill>
                  <a:schemeClr val="bg1"/>
                </a:solidFill>
                <a:latin typeface="Avenir Medium"/>
                <a:cs typeface="Avenir Medium"/>
              </a:rPr>
              <a:t>VOORDELEN </a:t>
            </a:r>
          </a:p>
          <a:p>
            <a:pPr algn="ctr"/>
            <a:r>
              <a:rPr lang="de-DE" sz="2400" dirty="0">
                <a:solidFill>
                  <a:schemeClr val="bg1"/>
                </a:solidFill>
                <a:latin typeface="Avenir Medium"/>
                <a:cs typeface="Avenir Medium"/>
              </a:rPr>
              <a:t>VOOR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sp>
        <p:nvSpPr>
          <p:cNvPr id="10" name="Rounded Rectangle 5"/>
          <p:cNvSpPr/>
          <p:nvPr/>
        </p:nvSpPr>
        <p:spPr>
          <a:xfrm>
            <a:off x="622872" y="2125832"/>
            <a:ext cx="3816424" cy="17424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C2340"/>
                </a:solidFill>
                <a:latin typeface="Fakt Slab Pro Lt" panose="02000000000000000000" pitchFamily="2" charset="0"/>
              </a:rPr>
              <a:t>Alle inkomsten en winsten die in de polis "verpakt" zijn, zullen wel varen bij een bruto </a:t>
            </a:r>
            <a:r>
              <a:rPr lang="nl-NL" sz="1200" dirty="0" err="1">
                <a:solidFill>
                  <a:srgbClr val="0C2340"/>
                </a:solidFill>
                <a:latin typeface="Fakt Slab Pro Lt" panose="02000000000000000000" pitchFamily="2" charset="0"/>
              </a:rPr>
              <a:t>roll</a:t>
            </a:r>
            <a:r>
              <a:rPr lang="nl-NL" sz="1200" dirty="0">
                <a:solidFill>
                  <a:srgbClr val="0C2340"/>
                </a:solidFill>
                <a:latin typeface="Fakt Slab Pro Lt" panose="02000000000000000000" pitchFamily="2" charset="0"/>
              </a:rPr>
              <a:t>-up van het belastinguitstel, en het koppel kan gedurende 20 jaar 5% per jaar opnemen, op voorwaarde dat ze de polis financieren met schoon kapitaal. </a:t>
            </a:r>
          </a:p>
          <a:p>
            <a:pPr algn="ctr"/>
            <a:r>
              <a:rPr lang="nl-NL" sz="1200" dirty="0">
                <a:solidFill>
                  <a:srgbClr val="0C2340"/>
                </a:solidFill>
                <a:latin typeface="Fakt Slab Pro Lt" panose="02000000000000000000" pitchFamily="2" charset="0"/>
              </a:rPr>
              <a:t>Het koppel kan ervoor kiezen in </a:t>
            </a:r>
            <a:r>
              <a:rPr lang="en-US" sz="1200" dirty="0">
                <a:solidFill>
                  <a:srgbClr val="0C2340"/>
                </a:solidFill>
                <a:latin typeface="Fakt Slab Pro Med" panose="02000000000000000000" pitchFamily="50" charset="0"/>
              </a:rPr>
              <a:t>[Land]</a:t>
            </a:r>
            <a:r>
              <a:rPr lang="nl-BE" sz="1200" dirty="0">
                <a:solidFill>
                  <a:srgbClr val="0C2340"/>
                </a:solidFill>
                <a:latin typeface="Fakt Slab Pro Lt" panose="02000000000000000000" pitchFamily="2" charset="0"/>
              </a:rPr>
              <a:t> </a:t>
            </a:r>
            <a:r>
              <a:rPr lang="nl-NL" sz="1200" dirty="0" smtClean="0">
                <a:solidFill>
                  <a:srgbClr val="0C2340"/>
                </a:solidFill>
                <a:latin typeface="Fakt Slab Pro Lt" panose="02000000000000000000" pitchFamily="2" charset="0"/>
              </a:rPr>
              <a:t>belast </a:t>
            </a:r>
            <a:r>
              <a:rPr lang="nl-NL" sz="1200" dirty="0">
                <a:solidFill>
                  <a:srgbClr val="0C2340"/>
                </a:solidFill>
                <a:latin typeface="Fakt Slab Pro Lt" panose="02000000000000000000" pitchFamily="2" charset="0"/>
              </a:rPr>
              <a:t>te worden naarmate ze inkomsten genereren en de kosten van RBC uitsparen en toch persoonlijke toelagen behouden.</a:t>
            </a:r>
          </a:p>
        </p:txBody>
      </p:sp>
      <p:sp>
        <p:nvSpPr>
          <p:cNvPr id="14" name="Rounded Rectangle 8"/>
          <p:cNvSpPr/>
          <p:nvPr/>
        </p:nvSpPr>
        <p:spPr>
          <a:xfrm>
            <a:off x="4800040" y="2125832"/>
            <a:ext cx="3816424" cy="17424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C2340"/>
                </a:solidFill>
                <a:latin typeface="Fakt Slab Pro Lt" panose="02000000000000000000" pitchFamily="2" charset="0"/>
              </a:rPr>
              <a:t>Door de levensverzekeringspolis in een offshore trustfonds te plaatsen voordat ze als gedomicilieerd worden beschouwd, zal </a:t>
            </a:r>
            <a:r>
              <a:rPr lang="nl-NL" sz="1200" dirty="0" smtClean="0">
                <a:solidFill>
                  <a:srgbClr val="0C2340"/>
                </a:solidFill>
                <a:latin typeface="Fakt Slab Pro Lt" panose="02000000000000000000" pitchFamily="2" charset="0"/>
              </a:rPr>
              <a:t>de trust </a:t>
            </a:r>
            <a:r>
              <a:rPr lang="nl-NL" sz="1200" dirty="0">
                <a:solidFill>
                  <a:srgbClr val="0C2340"/>
                </a:solidFill>
                <a:latin typeface="Fakt Slab Pro Lt" panose="02000000000000000000" pitchFamily="2" charset="0"/>
              </a:rPr>
              <a:t>de status "uitgesloten vermogen" genieten, waardoor </a:t>
            </a:r>
            <a:r>
              <a:rPr lang="nl-NL" sz="1200" dirty="0" smtClean="0">
                <a:solidFill>
                  <a:srgbClr val="0C2340"/>
                </a:solidFill>
                <a:latin typeface="Fakt Slab Pro Lt" panose="02000000000000000000" pitchFamily="2" charset="0"/>
              </a:rPr>
              <a:t>hij uit </a:t>
            </a:r>
            <a:r>
              <a:rPr lang="nl-NL" sz="1200" dirty="0">
                <a:solidFill>
                  <a:srgbClr val="0C2340"/>
                </a:solidFill>
                <a:latin typeface="Fakt Slab Pro Lt" panose="02000000000000000000" pitchFamily="2" charset="0"/>
              </a:rPr>
              <a:t>het </a:t>
            </a:r>
            <a:r>
              <a:rPr lang="en-US" sz="1200" dirty="0">
                <a:solidFill>
                  <a:srgbClr val="0C2340"/>
                </a:solidFill>
                <a:latin typeface="Fakt Slab Pro Med" panose="02000000000000000000" pitchFamily="50" charset="0"/>
              </a:rPr>
              <a:t>[Land]</a:t>
            </a:r>
            <a:r>
              <a:rPr lang="nl-NL" sz="1200" dirty="0" smtClean="0">
                <a:solidFill>
                  <a:srgbClr val="0C2340"/>
                </a:solidFill>
                <a:latin typeface="Fakt Slab Pro Lt" panose="02000000000000000000" pitchFamily="2" charset="0"/>
              </a:rPr>
              <a:t> </a:t>
            </a:r>
            <a:r>
              <a:rPr lang="nl-NL" sz="1200" dirty="0">
                <a:solidFill>
                  <a:srgbClr val="0C2340"/>
                </a:solidFill>
                <a:latin typeface="Fakt Slab Pro Lt" panose="02000000000000000000" pitchFamily="2" charset="0"/>
              </a:rPr>
              <a:t>IHT-net blijft, nadat ze de status van als gedomicilieerd beschouwd verwerven.</a:t>
            </a:r>
          </a:p>
        </p:txBody>
      </p:sp>
      <p:sp>
        <p:nvSpPr>
          <p:cNvPr id="15" name="Rounded Rectangle 10"/>
          <p:cNvSpPr/>
          <p:nvPr/>
        </p:nvSpPr>
        <p:spPr>
          <a:xfrm>
            <a:off x="4800040" y="4228280"/>
            <a:ext cx="3816424" cy="1584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Een </a:t>
            </a:r>
            <a:r>
              <a:rPr lang="fi-FI" sz="1200" dirty="0" err="1">
                <a:solidFill>
                  <a:srgbClr val="0C2340"/>
                </a:solidFill>
                <a:latin typeface="Fakt Slab Pro Lt" panose="02000000000000000000" pitchFamily="2" charset="0"/>
              </a:rPr>
              <a:t>meeneem</a:t>
            </a:r>
            <a:r>
              <a:rPr lang="nl-BE" sz="1200" dirty="0" smtClean="0">
                <a:solidFill>
                  <a:srgbClr val="0C2340"/>
                </a:solidFill>
                <a:latin typeface="Fakt Slab Pro Lt" panose="02000000000000000000" pitchFamily="2" charset="0"/>
              </a:rPr>
              <a:t>bare </a:t>
            </a:r>
            <a:r>
              <a:rPr lang="nl-BE" sz="1200" dirty="0">
                <a:solidFill>
                  <a:srgbClr val="0C2340"/>
                </a:solidFill>
                <a:latin typeface="Fakt Slab Pro Lt" panose="02000000000000000000" pitchFamily="2" charset="0"/>
              </a:rPr>
              <a:t>oplossing voor een nakende verhuizing.</a:t>
            </a:r>
          </a:p>
        </p:txBody>
      </p:sp>
      <p:sp>
        <p:nvSpPr>
          <p:cNvPr id="16" name="Rounded Rectangle 11"/>
          <p:cNvSpPr/>
          <p:nvPr/>
        </p:nvSpPr>
        <p:spPr>
          <a:xfrm>
            <a:off x="622872" y="4228280"/>
            <a:ext cx="3816424" cy="1584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Tx/>
              <a:buChar char="-"/>
            </a:pPr>
            <a:r>
              <a:rPr lang="nl-BE" sz="1200" dirty="0">
                <a:solidFill>
                  <a:srgbClr val="0C2340"/>
                </a:solidFill>
                <a:latin typeface="Fakt Slab Pro Lt" panose="02000000000000000000" pitchFamily="2" charset="0"/>
              </a:rPr>
              <a:t>De kinderen kunnen begunstigden zijn van </a:t>
            </a:r>
            <a:r>
              <a:rPr lang="nl-BE" sz="1200" dirty="0" smtClean="0">
                <a:solidFill>
                  <a:srgbClr val="0C2340"/>
                </a:solidFill>
                <a:latin typeface="Fakt Slab Pro Lt" panose="02000000000000000000" pitchFamily="2" charset="0"/>
              </a:rPr>
              <a:t>de trust</a:t>
            </a:r>
            <a:r>
              <a:rPr lang="nl-BE" sz="1200" dirty="0">
                <a:solidFill>
                  <a:srgbClr val="0C2340"/>
                </a:solidFill>
                <a:latin typeface="Fakt Slab Pro Lt" panose="02000000000000000000" pitchFamily="2" charset="0"/>
              </a:rPr>
              <a:t>, waardoor het vermogen makkelijk kan overgedragen worden nadat de langstlevende echtgenoot overlijdt</a:t>
            </a:r>
            <a:r>
              <a:rPr lang="nl-BE" sz="1200" dirty="0" smtClean="0">
                <a:solidFill>
                  <a:srgbClr val="0C2340"/>
                </a:solidFill>
                <a:latin typeface="Fakt Slab Pro Lt" panose="02000000000000000000" pitchFamily="2" charset="0"/>
              </a:rPr>
              <a:t>.</a:t>
            </a:r>
            <a:endParaRPr lang="nl-BE" sz="1200" dirty="0">
              <a:solidFill>
                <a:srgbClr val="0C2340"/>
              </a:solidFill>
              <a:latin typeface="Fakt Slab Pro Lt" panose="02000000000000000000" pitchFamily="2" charset="0"/>
            </a:endParaRPr>
          </a:p>
          <a:p>
            <a:pPr marL="171450" indent="-171450" algn="ctr">
              <a:buFontTx/>
              <a:buChar char="-"/>
            </a:pPr>
            <a:r>
              <a:rPr lang="nl-BE" sz="1200" dirty="0">
                <a:solidFill>
                  <a:srgbClr val="0C2340"/>
                </a:solidFill>
                <a:latin typeface="Fakt Slab Pro Lt" panose="02000000000000000000" pitchFamily="2" charset="0"/>
              </a:rPr>
              <a:t>Eenvoudige overdracht naar volwassen kinderen, ofwel in </a:t>
            </a:r>
            <a:r>
              <a:rPr lang="en-US" sz="1200" dirty="0">
                <a:solidFill>
                  <a:srgbClr val="0C2340"/>
                </a:solidFill>
                <a:latin typeface="Fakt Slab Pro Med" panose="02000000000000000000" pitchFamily="50" charset="0"/>
              </a:rPr>
              <a:t>[Land]</a:t>
            </a:r>
            <a:r>
              <a:rPr lang="nl-BE" sz="1200" dirty="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ofwel in het buitenland indien dit fiscaal efficiënt is).</a:t>
            </a:r>
          </a:p>
          <a:p>
            <a:pPr algn="ctr"/>
            <a:endParaRPr lang="nl-BE" sz="1200" dirty="0">
              <a:solidFill>
                <a:srgbClr val="0C2340"/>
              </a:solidFill>
              <a:latin typeface="Fakt Slab Pro Lt" panose="02000000000000000000" pitchFamily="2" charset="0"/>
            </a:endParaRPr>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429" l="676" r="98649"/>
                    </a14:imgEffect>
                  </a14:imgLayer>
                </a14:imgProps>
              </a:ext>
              <a:ext uri="{28A0092B-C50C-407E-A947-70E740481C1C}">
                <a14:useLocalDpi xmlns:a14="http://schemas.microsoft.com/office/drawing/2010/main" val="0"/>
              </a:ext>
            </a:extLst>
          </a:blip>
          <a:srcRect/>
          <a:stretch>
            <a:fillRect/>
          </a:stretch>
        </p:blipFill>
        <p:spPr bwMode="auto">
          <a:xfrm>
            <a:off x="6804248" y="272325"/>
            <a:ext cx="936104" cy="7084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45825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Stock-522783996_sup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100" y="-171400"/>
            <a:ext cx="9658200" cy="6438800"/>
          </a:xfrm>
          <a:prstGeom prst="rect">
            <a:avLst/>
          </a:prstGeom>
        </p:spPr>
      </p:pic>
      <p:sp>
        <p:nvSpPr>
          <p:cNvPr id="6" name="Rectangle 5"/>
          <p:cNvSpPr/>
          <p:nvPr/>
        </p:nvSpPr>
        <p:spPr>
          <a:xfrm>
            <a:off x="-17930" y="6212977"/>
            <a:ext cx="9235366" cy="67739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dirty="0">
                <a:solidFill>
                  <a:prstClr val="white"/>
                </a:solidFill>
                <a:latin typeface="Avenir Medium"/>
                <a:cs typeface="Avenir Medium"/>
              </a:rPr>
              <a:t>DE FAMILIE </a:t>
            </a:r>
            <a:r>
              <a:rPr lang="en-GB" sz="2800" dirty="0">
                <a:solidFill>
                  <a:schemeClr val="bg1"/>
                </a:solidFill>
                <a:latin typeface="Avenir Book"/>
                <a:cs typeface="Avenir Book"/>
              </a:rPr>
              <a:t>[</a:t>
            </a:r>
            <a:r>
              <a:rPr lang="en-GB" sz="2800" dirty="0" err="1">
                <a:solidFill>
                  <a:schemeClr val="bg1"/>
                </a:solidFill>
                <a:latin typeface="Avenir Book"/>
                <a:cs typeface="Avenir Book"/>
              </a:rPr>
              <a:t>Familienaam</a:t>
            </a:r>
            <a:r>
              <a:rPr lang="en-GB" sz="2800" dirty="0" smtClean="0">
                <a:solidFill>
                  <a:schemeClr val="bg1"/>
                </a:solidFill>
                <a:latin typeface="Avenir Book"/>
                <a:cs typeface="Avenir Book"/>
              </a:rPr>
              <a:t>]</a:t>
            </a:r>
            <a:endParaRPr lang="en-GB" sz="2800" dirty="0">
              <a:solidFill>
                <a:schemeClr val="bg1"/>
              </a:solidFill>
              <a:latin typeface="Avenir Medium"/>
              <a:cs typeface="Avenir Medium"/>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7986">
            <a:off x="93284" y="-1129011"/>
            <a:ext cx="8582741" cy="6437056"/>
          </a:xfrm>
          <a:prstGeom prst="rect">
            <a:avLst/>
          </a:prstGeom>
        </p:spPr>
      </p:pic>
    </p:spTree>
    <p:extLst>
      <p:ext uri="{BB962C8B-B14F-4D97-AF65-F5344CB8AC3E}">
        <p14:creationId xmlns:p14="http://schemas.microsoft.com/office/powerpoint/2010/main" val="20637726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pic>
        <p:nvPicPr>
          <p:cNvPr id="3" name="Image 2" descr="svenss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410350"/>
            <a:ext cx="3036496" cy="4664355"/>
          </a:xfrm>
          <a:prstGeom prst="rect">
            <a:avLst/>
          </a:prstGeom>
        </p:spPr>
      </p:pic>
      <p:sp>
        <p:nvSpPr>
          <p:cNvPr id="6" name="TextBox 5"/>
          <p:cNvSpPr txBox="1"/>
          <p:nvPr/>
        </p:nvSpPr>
        <p:spPr>
          <a:xfrm>
            <a:off x="395534" y="2135282"/>
            <a:ext cx="5544617" cy="4493538"/>
          </a:xfrm>
          <a:prstGeom prst="rect">
            <a:avLst/>
          </a:prstGeom>
          <a:noFill/>
        </p:spPr>
        <p:txBody>
          <a:bodyPr wrap="square" rtlCol="0">
            <a:spAutoFit/>
          </a:bodyPr>
          <a:lstStyle/>
          <a:p>
            <a:pPr algn="just"/>
            <a:r>
              <a:rPr lang="fr-FR" sz="1100" dirty="0" err="1">
                <a:solidFill>
                  <a:srgbClr val="E31C79"/>
                </a:solidFill>
                <a:latin typeface="Fakt Slab Pro Lt" panose="02000000000000000000" pitchFamily="2" charset="0"/>
              </a:rPr>
              <a:t>Maak</a:t>
            </a:r>
            <a:r>
              <a:rPr lang="fr-FR" sz="1100" dirty="0">
                <a:solidFill>
                  <a:srgbClr val="E31C79"/>
                </a:solidFill>
                <a:latin typeface="Fakt Slab Pro Lt" panose="02000000000000000000" pitchFamily="2" charset="0"/>
              </a:rPr>
              <a:t> </a:t>
            </a:r>
            <a:r>
              <a:rPr lang="fr-FR" sz="1100" dirty="0" err="1">
                <a:solidFill>
                  <a:srgbClr val="E31C79"/>
                </a:solidFill>
                <a:latin typeface="Fakt Slab Pro Lt" panose="02000000000000000000" pitchFamily="2" charset="0"/>
              </a:rPr>
              <a:t>kennis</a:t>
            </a:r>
            <a:r>
              <a:rPr lang="fr-FR" sz="1100" dirty="0">
                <a:solidFill>
                  <a:srgbClr val="E31C79"/>
                </a:solidFill>
                <a:latin typeface="Fakt Slab Pro Lt" panose="02000000000000000000" pitchFamily="2" charset="0"/>
              </a:rPr>
              <a:t> met [Naam1]</a:t>
            </a:r>
            <a:r>
              <a:rPr lang="en-GB" sz="1100" dirty="0">
                <a:solidFill>
                  <a:srgbClr val="E31C79"/>
                </a:solidFill>
                <a:latin typeface="Fakt Slab Pro Lt" panose="02000000000000000000" pitchFamily="2" charset="0"/>
              </a:rPr>
              <a:t> </a:t>
            </a:r>
            <a:r>
              <a:rPr lang="en-GB" sz="1100" dirty="0" err="1">
                <a:solidFill>
                  <a:srgbClr val="E31C79"/>
                </a:solidFill>
                <a:latin typeface="Fakt Slab Pro Lt" panose="02000000000000000000" pitchFamily="2" charset="0"/>
              </a:rPr>
              <a:t>en</a:t>
            </a:r>
            <a:r>
              <a:rPr lang="en-GB" sz="1100" dirty="0">
                <a:solidFill>
                  <a:srgbClr val="E31C79"/>
                </a:solidFill>
                <a:latin typeface="Fakt Slab Pro Lt" panose="02000000000000000000" pitchFamily="2" charset="0"/>
              </a:rPr>
              <a:t> </a:t>
            </a:r>
            <a:r>
              <a:rPr lang="fr-FR" sz="1100" dirty="0">
                <a:solidFill>
                  <a:srgbClr val="E31C79"/>
                </a:solidFill>
                <a:latin typeface="Fakt Slab Pro Lt" panose="02000000000000000000" pitchFamily="2" charset="0"/>
              </a:rPr>
              <a:t>[Naam2] </a:t>
            </a:r>
          </a:p>
          <a:p>
            <a:pPr algn="just"/>
            <a:endParaRPr lang="en-GB" sz="1100" dirty="0">
              <a:solidFill>
                <a:srgbClr val="0C2340"/>
              </a:solidFill>
              <a:latin typeface="Fakt Slab Pro Lt" panose="02000000000000000000" pitchFamily="2" charset="0"/>
            </a:endParaRPr>
          </a:p>
          <a:p>
            <a:pPr algn="just"/>
            <a:r>
              <a:rPr lang="en-US" sz="1100" dirty="0" smtClean="0">
                <a:solidFill>
                  <a:srgbClr val="0C2340"/>
                </a:solidFill>
                <a:latin typeface="Fakt Slab Pro Lt" panose="02000000000000000000" pitchFamily="2" charset="0"/>
              </a:rPr>
              <a:t>[Naam1] </a:t>
            </a:r>
            <a:r>
              <a:rPr lang="nl-BE" sz="1100" dirty="0" smtClean="0">
                <a:solidFill>
                  <a:srgbClr val="0C2340"/>
                </a:solidFill>
                <a:latin typeface="Fakt Slab Pro Lt" panose="02000000000000000000" pitchFamily="2" charset="0"/>
              </a:rPr>
              <a:t>is </a:t>
            </a:r>
            <a:r>
              <a:rPr lang="nl-BE" sz="1100" dirty="0">
                <a:solidFill>
                  <a:srgbClr val="0C2340"/>
                </a:solidFill>
                <a:latin typeface="Fakt Slab Pro Lt" panose="02000000000000000000" pitchFamily="2" charset="0"/>
              </a:rPr>
              <a:t>een </a:t>
            </a:r>
            <a:r>
              <a:rPr lang="en-US" sz="1100" dirty="0" smtClean="0">
                <a:solidFill>
                  <a:srgbClr val="0C2340"/>
                </a:solidFill>
                <a:latin typeface="Fakt Slab Pro Lt" panose="02000000000000000000" pitchFamily="2" charset="0"/>
              </a:rPr>
              <a:t>[</a:t>
            </a:r>
            <a:r>
              <a:rPr lang="en-US" sz="1100" dirty="0" err="1" smtClean="0">
                <a:solidFill>
                  <a:srgbClr val="0C2340"/>
                </a:solidFill>
                <a:latin typeface="Fakt Slab Pro Lt" panose="02000000000000000000" pitchFamily="2" charset="0"/>
              </a:rPr>
              <a:t>Nationaliteit</a:t>
            </a:r>
            <a:r>
              <a:rPr lang="en-US" sz="1100" dirty="0" smtClean="0">
                <a:solidFill>
                  <a:srgbClr val="0C2340"/>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burger, die samen met zijn vrouw, </a:t>
            </a:r>
            <a:r>
              <a:rPr lang="en-US" sz="1100" dirty="0" smtClean="0">
                <a:solidFill>
                  <a:srgbClr val="0C2340"/>
                </a:solidFill>
                <a:latin typeface="Fakt Slab Pro Lt" panose="02000000000000000000" pitchFamily="2" charset="0"/>
              </a:rPr>
              <a:t>[Naam2] </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in </a:t>
            </a:r>
            <a:r>
              <a:rPr lang="en-US" sz="1100" dirty="0" smtClean="0">
                <a:solidFill>
                  <a:srgbClr val="0C2340"/>
                </a:solidFill>
                <a:latin typeface="Fakt Slab Pro Lt" panose="02000000000000000000" pitchFamily="2" charset="0"/>
              </a:rPr>
              <a:t>[Stad1]</a:t>
            </a:r>
            <a:r>
              <a:rPr lang="nl-BE" sz="1100" dirty="0" smtClean="0">
                <a:solidFill>
                  <a:srgbClr val="0C2340"/>
                </a:solidFill>
                <a:latin typeface="Fakt Slab Pro Lt" panose="02000000000000000000" pitchFamily="2" charset="0"/>
              </a:rPr>
              <a:t> woont</a:t>
            </a:r>
            <a:r>
              <a:rPr lang="nl-BE" sz="1100" dirty="0">
                <a:solidFill>
                  <a:srgbClr val="0C2340"/>
                </a:solidFill>
                <a:latin typeface="Fakt Slab Pro Lt" panose="02000000000000000000" pitchFamily="2" charset="0"/>
              </a:rPr>
              <a:t>. Naar aanleiding van een vervroegd pensioen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Functie</a:t>
            </a:r>
            <a:r>
              <a:rPr lang="en-US" sz="1100" dirty="0" smtClean="0">
                <a:solidFill>
                  <a:srgbClr val="1B1D3E"/>
                </a:solidFill>
                <a:latin typeface="Fakt Slab Pro Lt" panose="02000000000000000000" pitchFamily="2" charset="0"/>
              </a:rPr>
              <a:t>/Baan], </a:t>
            </a:r>
            <a:r>
              <a:rPr lang="nl-BE" sz="1100" dirty="0" smtClean="0">
                <a:solidFill>
                  <a:srgbClr val="0C2340"/>
                </a:solidFill>
                <a:latin typeface="Fakt Slab Pro Lt" panose="02000000000000000000" pitchFamily="2" charset="0"/>
              </a:rPr>
              <a:t>heeft </a:t>
            </a:r>
            <a:r>
              <a:rPr lang="en-US" sz="1100" dirty="0">
                <a:solidFill>
                  <a:srgbClr val="0C2340"/>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een grote </a:t>
            </a:r>
            <a:r>
              <a:rPr lang="nl-NL" sz="1100" dirty="0" smtClean="0">
                <a:solidFill>
                  <a:srgbClr val="0C2340"/>
                </a:solidFill>
                <a:latin typeface="Fakt Slab Pro Lt" panose="02000000000000000000" pitchFamily="2" charset="0"/>
              </a:rPr>
              <a:t>uitkering </a:t>
            </a:r>
            <a:r>
              <a:rPr lang="nl-BE" sz="1100" dirty="0" smtClean="0">
                <a:solidFill>
                  <a:srgbClr val="0C2340"/>
                </a:solidFill>
                <a:latin typeface="Fakt Slab Pro Lt" panose="02000000000000000000" pitchFamily="2" charset="0"/>
              </a:rPr>
              <a:t>ontvangen </a:t>
            </a:r>
            <a:r>
              <a:rPr lang="nl-BE" sz="1100" dirty="0">
                <a:solidFill>
                  <a:srgbClr val="0C2340"/>
                </a:solidFill>
                <a:latin typeface="Fakt Slab Pro Lt" panose="02000000000000000000" pitchFamily="2" charset="0"/>
              </a:rPr>
              <a:t>via het pensioenplan van zijn bedrijf, </a:t>
            </a:r>
            <a:r>
              <a:rPr lang="nl-BE" sz="1100" dirty="0" smtClean="0">
                <a:solidFill>
                  <a:srgbClr val="0C2340"/>
                </a:solidFill>
                <a:latin typeface="Fakt Slab Pro Lt" panose="02000000000000000000" pitchFamily="2" charset="0"/>
              </a:rPr>
              <a:t>dat </a:t>
            </a:r>
            <a:r>
              <a:rPr lang="en-US" sz="1100" dirty="0" smtClean="0">
                <a:solidFill>
                  <a:srgbClr val="0C2340"/>
                </a:solidFill>
                <a:latin typeface="Fakt Slab Pro Lt" panose="02000000000000000000" pitchFamily="2" charset="0"/>
              </a:rPr>
              <a:t>[Bedrag1]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euro bedraagt. Daarnaast heeft hij in de loop van zijn carrière activa vergaard, die, samen met de activa van zijn vrouw, oplopen tot nog eens </a:t>
            </a:r>
            <a:r>
              <a:rPr lang="en-US" sz="1100" dirty="0" smtClean="0">
                <a:solidFill>
                  <a:srgbClr val="0C2340"/>
                </a:solidFill>
                <a:latin typeface="Fakt Slab Pro Lt" panose="02000000000000000000" pitchFamily="2" charset="0"/>
              </a:rPr>
              <a:t>[Bedrag2] </a:t>
            </a:r>
            <a:r>
              <a:rPr lang="nl-BE" sz="1100" dirty="0" smtClean="0">
                <a:solidFill>
                  <a:srgbClr val="0C2340"/>
                </a:solidFill>
                <a:latin typeface="Fakt Slab Pro Lt" panose="02000000000000000000" pitchFamily="2" charset="0"/>
              </a:rPr>
              <a:t>euro</a:t>
            </a:r>
            <a:r>
              <a:rPr lang="nl-BE" sz="1100" dirty="0">
                <a:solidFill>
                  <a:srgbClr val="0C2340"/>
                </a:solidFill>
                <a:latin typeface="Fakt Slab Pro Lt" panose="02000000000000000000" pitchFamily="2" charset="0"/>
              </a:rPr>
              <a:t>. </a:t>
            </a:r>
          </a:p>
          <a:p>
            <a:pPr algn="just"/>
            <a:endParaRPr lang="nl-BE" sz="1100" dirty="0">
              <a:solidFill>
                <a:srgbClr val="0C2340"/>
              </a:solidFill>
              <a:latin typeface="Fakt Slab Pro Lt" panose="02000000000000000000" pitchFamily="2" charset="0"/>
            </a:endParaRPr>
          </a:p>
          <a:p>
            <a:pPr algn="just"/>
            <a:r>
              <a:rPr lang="nl-BE" sz="1100" dirty="0">
                <a:solidFill>
                  <a:srgbClr val="0C2340"/>
                </a:solidFill>
                <a:latin typeface="Fakt Slab Pro Lt" panose="02000000000000000000" pitchFamily="2" charset="0"/>
              </a:rPr>
              <a:t>Na de pensionering van </a:t>
            </a:r>
            <a:r>
              <a:rPr lang="en-US" sz="1100" dirty="0">
                <a:solidFill>
                  <a:srgbClr val="0C2340"/>
                </a:solidFill>
                <a:latin typeface="Fakt Slab Pro Lt" panose="02000000000000000000" pitchFamily="2" charset="0"/>
              </a:rPr>
              <a:t>[Naam1] </a:t>
            </a:r>
            <a:r>
              <a:rPr lang="nl-BE" sz="1100" dirty="0" smtClean="0">
                <a:solidFill>
                  <a:srgbClr val="0C2340"/>
                </a:solidFill>
                <a:latin typeface="Fakt Slab Pro Lt" panose="02000000000000000000" pitchFamily="2" charset="0"/>
              </a:rPr>
              <a:t>besloten </a:t>
            </a:r>
            <a:r>
              <a:rPr lang="nl-BE" sz="1100" dirty="0">
                <a:solidFill>
                  <a:srgbClr val="0C2340"/>
                </a:solidFill>
                <a:latin typeface="Fakt Slab Pro Lt" panose="02000000000000000000" pitchFamily="2" charset="0"/>
              </a:rPr>
              <a:t>hij en zijn vrouw om hun fiscale residentie te verhuizen naar </a:t>
            </a:r>
            <a:r>
              <a:rPr lang="en-US" sz="1100" dirty="0" smtClean="0">
                <a:solidFill>
                  <a:srgbClr val="0C2340"/>
                </a:solidFill>
                <a:latin typeface="Fakt Slab Pro Lt" panose="02000000000000000000" pitchFamily="2" charset="0"/>
              </a:rPr>
              <a:t>[Land2, Stad2]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een stad waar ze al eigenaar van vastgoed waren. De verandering van residentie zal in </a:t>
            </a:r>
            <a:r>
              <a:rPr lang="en-US" sz="1100" dirty="0" smtClean="0">
                <a:solidFill>
                  <a:srgbClr val="0C2340"/>
                </a:solidFill>
                <a:latin typeface="Fakt Slab Pro Lt" panose="02000000000000000000" pitchFamily="2" charset="0"/>
              </a:rPr>
              <a:t>[</a:t>
            </a:r>
            <a:r>
              <a:rPr lang="en-US" sz="1100" dirty="0" err="1" smtClean="0">
                <a:solidFill>
                  <a:srgbClr val="0C2340"/>
                </a:solidFill>
                <a:latin typeface="Fakt Slab Pro Lt" panose="02000000000000000000" pitchFamily="2" charset="0"/>
              </a:rPr>
              <a:t>Jaar</a:t>
            </a:r>
            <a:r>
              <a:rPr lang="en-US" sz="1100" dirty="0" smtClean="0">
                <a:solidFill>
                  <a:srgbClr val="0C2340"/>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effectief zijn. </a:t>
            </a:r>
          </a:p>
          <a:p>
            <a:pPr algn="just"/>
            <a:endParaRPr lang="nl-BE" sz="1100" dirty="0">
              <a:solidFill>
                <a:srgbClr val="0C2340"/>
              </a:solidFill>
              <a:latin typeface="Fakt Slab Pro Lt" panose="02000000000000000000" pitchFamily="2" charset="0"/>
            </a:endParaRPr>
          </a:p>
          <a:p>
            <a:pPr algn="just"/>
            <a:r>
              <a:rPr lang="nl-BE" sz="1100" dirty="0">
                <a:solidFill>
                  <a:srgbClr val="0C2340"/>
                </a:solidFill>
                <a:latin typeface="Fakt Slab Pro Lt" panose="02000000000000000000" pitchFamily="2" charset="0"/>
              </a:rPr>
              <a:t>Bovendien hebben </a:t>
            </a:r>
            <a:r>
              <a:rPr lang="en-US" sz="1100" dirty="0">
                <a:solidFill>
                  <a:srgbClr val="0C2340"/>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en </a:t>
            </a:r>
            <a:r>
              <a:rPr lang="en-US" sz="1100" dirty="0">
                <a:solidFill>
                  <a:srgbClr val="0C2340"/>
                </a:solidFill>
                <a:latin typeface="Fakt Slab Pro Lt" panose="02000000000000000000" pitchFamily="2" charset="0"/>
              </a:rPr>
              <a:t>[</a:t>
            </a:r>
            <a:r>
              <a:rPr lang="en-US" sz="1100" dirty="0" smtClean="0">
                <a:solidFill>
                  <a:srgbClr val="0C2340"/>
                </a:solidFill>
                <a:latin typeface="Fakt Slab Pro Lt" panose="02000000000000000000" pitchFamily="2" charset="0"/>
              </a:rPr>
              <a:t>Naam2]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een dochter van </a:t>
            </a:r>
            <a:r>
              <a:rPr lang="en-US" sz="1100" dirty="0" smtClean="0">
                <a:solidFill>
                  <a:srgbClr val="0C2340"/>
                </a:solidFill>
                <a:latin typeface="Fakt Slab Pro Lt" panose="02000000000000000000" pitchFamily="2" charset="0"/>
              </a:rPr>
              <a:t>[</a:t>
            </a:r>
            <a:r>
              <a:rPr lang="en-US" sz="1100" dirty="0" err="1" smtClean="0">
                <a:solidFill>
                  <a:srgbClr val="0C2340"/>
                </a:solidFill>
                <a:latin typeface="Fakt Slab Pro Lt" panose="02000000000000000000" pitchFamily="2" charset="0"/>
              </a:rPr>
              <a:t>Leeftijd</a:t>
            </a:r>
            <a:r>
              <a:rPr lang="en-US" sz="1100" dirty="0" smtClean="0">
                <a:solidFill>
                  <a:srgbClr val="0C2340"/>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die in </a:t>
            </a:r>
            <a:r>
              <a:rPr lang="en-US" sz="1100" dirty="0" smtClean="0">
                <a:solidFill>
                  <a:srgbClr val="0C2340"/>
                </a:solidFill>
                <a:latin typeface="Fakt Slab Pro Lt" panose="02000000000000000000" pitchFamily="2" charset="0"/>
              </a:rPr>
              <a:t>[Stad3/Land2]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studeert, en een zoon van </a:t>
            </a:r>
            <a:r>
              <a:rPr lang="en-US" sz="1100" dirty="0" smtClean="0">
                <a:solidFill>
                  <a:srgbClr val="0C2340"/>
                </a:solidFill>
                <a:latin typeface="Fakt Slab Pro Lt" panose="02000000000000000000" pitchFamily="2" charset="0"/>
              </a:rPr>
              <a:t>[</a:t>
            </a:r>
            <a:r>
              <a:rPr lang="en-US" sz="1100" dirty="0" err="1" smtClean="0">
                <a:solidFill>
                  <a:srgbClr val="0C2340"/>
                </a:solidFill>
                <a:latin typeface="Fakt Slab Pro Lt" panose="02000000000000000000" pitchFamily="2" charset="0"/>
              </a:rPr>
              <a:t>Leeftijd</a:t>
            </a:r>
            <a:r>
              <a:rPr lang="en-US" sz="1100" dirty="0" smtClean="0">
                <a:solidFill>
                  <a:srgbClr val="0C2340"/>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die in </a:t>
            </a:r>
            <a:r>
              <a:rPr lang="en-US" sz="1100" dirty="0" smtClean="0">
                <a:solidFill>
                  <a:srgbClr val="0C2340"/>
                </a:solidFill>
                <a:latin typeface="Fakt Slab Pro Lt" panose="02000000000000000000" pitchFamily="2" charset="0"/>
              </a:rPr>
              <a:t>[Stad1/Land1]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als </a:t>
            </a:r>
            <a:r>
              <a:rPr lang="en-US" sz="1100" dirty="0" smtClean="0">
                <a:solidFill>
                  <a:srgbClr val="0C2340"/>
                </a:solidFill>
                <a:latin typeface="Fakt Slab Pro Lt" panose="02000000000000000000" pitchFamily="2" charset="0"/>
              </a:rPr>
              <a:t>[</a:t>
            </a:r>
            <a:r>
              <a:rPr lang="en-US" sz="1100" dirty="0" err="1" smtClean="0">
                <a:solidFill>
                  <a:srgbClr val="0C2340"/>
                </a:solidFill>
                <a:latin typeface="Fakt Slab Pro Lt" panose="02000000000000000000" pitchFamily="2" charset="0"/>
              </a:rPr>
              <a:t>Functie</a:t>
            </a:r>
            <a:r>
              <a:rPr lang="en-US" sz="1100" dirty="0" smtClean="0">
                <a:solidFill>
                  <a:srgbClr val="0C2340"/>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werkt. </a:t>
            </a:r>
          </a:p>
          <a:p>
            <a:pPr algn="just"/>
            <a:endParaRPr lang="nl-BE" sz="1100" dirty="0">
              <a:solidFill>
                <a:srgbClr val="0C2340"/>
              </a:solidFill>
              <a:latin typeface="Fakt Slab Pro Lt" panose="02000000000000000000" pitchFamily="2" charset="0"/>
            </a:endParaRPr>
          </a:p>
          <a:p>
            <a:pPr algn="just"/>
            <a:r>
              <a:rPr lang="en-US" sz="1100" dirty="0">
                <a:solidFill>
                  <a:srgbClr val="0C2340"/>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en </a:t>
            </a:r>
            <a:r>
              <a:rPr lang="en-US" sz="1100" dirty="0">
                <a:solidFill>
                  <a:srgbClr val="0C2340"/>
                </a:solidFill>
                <a:latin typeface="Fakt Slab Pro Lt" panose="02000000000000000000" pitchFamily="2" charset="0"/>
              </a:rPr>
              <a:t>[</a:t>
            </a:r>
            <a:r>
              <a:rPr lang="en-US" sz="1100" dirty="0" smtClean="0">
                <a:solidFill>
                  <a:srgbClr val="0C2340"/>
                </a:solidFill>
                <a:latin typeface="Fakt Slab Pro Lt" panose="02000000000000000000" pitchFamily="2" charset="0"/>
              </a:rPr>
              <a:t>Naam2]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zullen een gemengde overlijdens- en overlevensverzekeringspolis aangaan als </a:t>
            </a:r>
            <a:r>
              <a:rPr lang="en-US" sz="1100" dirty="0" smtClean="0">
                <a:solidFill>
                  <a:srgbClr val="0C2340"/>
                </a:solidFill>
                <a:latin typeface="Fakt Slab Pro Lt" panose="02000000000000000000" pitchFamily="2" charset="0"/>
              </a:rPr>
              <a:t>[Land2]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ingezetenen, waar ze als initiële premie </a:t>
            </a:r>
            <a:r>
              <a:rPr lang="en-US" sz="1100" dirty="0" smtClean="0">
                <a:solidFill>
                  <a:srgbClr val="0C2340"/>
                </a:solidFill>
                <a:latin typeface="Fakt Slab Pro Lt" panose="02000000000000000000" pitchFamily="2" charset="0"/>
              </a:rPr>
              <a:t>[Bedrag1</a:t>
            </a:r>
            <a:r>
              <a:rPr lang="en-US" sz="1100" dirty="0">
                <a:solidFill>
                  <a:srgbClr val="0C2340"/>
                </a:solidFill>
                <a:latin typeface="Fakt Slab Pro Lt" panose="02000000000000000000" pitchFamily="2" charset="0"/>
              </a:rPr>
              <a:t>]</a:t>
            </a:r>
            <a:r>
              <a:rPr lang="nl-BE" sz="1100" dirty="0" smtClean="0">
                <a:solidFill>
                  <a:srgbClr val="0C2340"/>
                </a:solidFill>
                <a:latin typeface="Fakt Slab Pro Lt" panose="02000000000000000000" pitchFamily="2" charset="0"/>
              </a:rPr>
              <a:t> euro </a:t>
            </a:r>
            <a:r>
              <a:rPr lang="nl-BE" sz="1100" dirty="0">
                <a:solidFill>
                  <a:srgbClr val="0C2340"/>
                </a:solidFill>
                <a:latin typeface="Fakt Slab Pro Lt" panose="02000000000000000000" pitchFamily="2" charset="0"/>
              </a:rPr>
              <a:t>in zullen brengen. Indien </a:t>
            </a:r>
            <a:r>
              <a:rPr lang="en-US" sz="1100" dirty="0">
                <a:solidFill>
                  <a:srgbClr val="0C2340"/>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of </a:t>
            </a:r>
            <a:r>
              <a:rPr lang="en-US" sz="1100" dirty="0">
                <a:solidFill>
                  <a:srgbClr val="0C2340"/>
                </a:solidFill>
                <a:latin typeface="Fakt Slab Pro Lt" panose="02000000000000000000" pitchFamily="2" charset="0"/>
              </a:rPr>
              <a:t>[</a:t>
            </a:r>
            <a:r>
              <a:rPr lang="en-US" sz="1100" dirty="0" smtClean="0">
                <a:solidFill>
                  <a:srgbClr val="0C2340"/>
                </a:solidFill>
                <a:latin typeface="Fakt Slab Pro Lt" panose="02000000000000000000" pitchFamily="2" charset="0"/>
              </a:rPr>
              <a:t>Naam2]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overlijden, worden de </a:t>
            </a:r>
            <a:r>
              <a:rPr lang="nl-BE" sz="1100" dirty="0" smtClean="0">
                <a:solidFill>
                  <a:srgbClr val="0C2340"/>
                </a:solidFill>
                <a:latin typeface="Fakt Slab Pro Lt" panose="02000000000000000000" pitchFamily="2" charset="0"/>
              </a:rPr>
              <a:t>afkooprechten </a:t>
            </a:r>
            <a:r>
              <a:rPr lang="nl-BE" sz="1100" dirty="0">
                <a:solidFill>
                  <a:srgbClr val="0C2340"/>
                </a:solidFill>
                <a:latin typeface="Fakt Slab Pro Lt" panose="02000000000000000000" pitchFamily="2" charset="0"/>
              </a:rPr>
              <a:t>overgedragen naar de overlevende polishouder. </a:t>
            </a:r>
          </a:p>
          <a:p>
            <a:pPr algn="just"/>
            <a:endParaRPr lang="nl-BE" sz="1100" dirty="0">
              <a:solidFill>
                <a:srgbClr val="0C2340"/>
              </a:solidFill>
              <a:latin typeface="Fakt Slab Pro Lt" panose="02000000000000000000" pitchFamily="2" charset="0"/>
            </a:endParaRPr>
          </a:p>
          <a:p>
            <a:pPr algn="just"/>
            <a:r>
              <a:rPr lang="nl-BE" sz="1100" dirty="0">
                <a:solidFill>
                  <a:srgbClr val="0C2340"/>
                </a:solidFill>
                <a:latin typeface="Fakt Slab Pro Lt" panose="02000000000000000000" pitchFamily="2" charset="0"/>
              </a:rPr>
              <a:t>In geval van overleving zal de winst uitbetaald worden aan de zoon en dochter. In geval van </a:t>
            </a:r>
            <a:r>
              <a:rPr lang="nl-NL" sz="1100" dirty="0">
                <a:solidFill>
                  <a:srgbClr val="0C2340"/>
                </a:solidFill>
                <a:latin typeface="Fakt Slab Pro Lt" panose="02000000000000000000" pitchFamily="2" charset="0"/>
              </a:rPr>
              <a:t>overlijden</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aan de wettelijke erfgenamen van de dochter en zoon.</a:t>
            </a:r>
          </a:p>
          <a:p>
            <a:pPr algn="just"/>
            <a:endParaRPr lang="nl-BE" sz="1100" dirty="0">
              <a:solidFill>
                <a:srgbClr val="0C2340"/>
              </a:solidFill>
              <a:latin typeface="Fakt Slab Pro Lt" panose="02000000000000000000" pitchFamily="2" charset="0"/>
            </a:endParaRPr>
          </a:p>
          <a:p>
            <a:pPr algn="just"/>
            <a:r>
              <a:rPr lang="en-US" sz="1100" dirty="0">
                <a:solidFill>
                  <a:srgbClr val="0C2340"/>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en-US" sz="1100" dirty="0">
                <a:solidFill>
                  <a:srgbClr val="0C2340"/>
                </a:solidFill>
                <a:latin typeface="Fakt Slab Pro Lt" panose="02000000000000000000" pitchFamily="2" charset="0"/>
              </a:rPr>
              <a:t>[</a:t>
            </a:r>
            <a:r>
              <a:rPr lang="en-US" sz="1100" dirty="0" smtClean="0">
                <a:solidFill>
                  <a:srgbClr val="0C2340"/>
                </a:solidFill>
                <a:latin typeface="Fakt Slab Pro Lt" panose="02000000000000000000" pitchFamily="2" charset="0"/>
              </a:rPr>
              <a:t>Naam2]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en hun 2 kinderen zullen de verzekerde levens binnen het contract zijn</a:t>
            </a:r>
            <a:r>
              <a:rPr lang="nl-BE" sz="1100" dirty="0" smtClean="0">
                <a:solidFill>
                  <a:srgbClr val="0C2340"/>
                </a:solidFill>
                <a:latin typeface="Fakt Slab Pro Lt" panose="02000000000000000000" pitchFamily="2" charset="0"/>
              </a:rPr>
              <a:t>.</a:t>
            </a:r>
            <a:endParaRPr lang="nl-BE" sz="1100" dirty="0">
              <a:solidFill>
                <a:srgbClr val="0C2340"/>
              </a:solidFill>
              <a:latin typeface="Fakt Slab Pro Lt" panose="02000000000000000000" pitchFamily="2" charset="0"/>
            </a:endParaRPr>
          </a:p>
        </p:txBody>
      </p:sp>
      <p:sp>
        <p:nvSpPr>
          <p:cNvPr id="16" name="Rectangle 15"/>
          <p:cNvSpPr/>
          <p:nvPr/>
        </p:nvSpPr>
        <p:spPr>
          <a:xfrm>
            <a:off x="-36512" y="-4167"/>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17" name="TextBox 16"/>
          <p:cNvSpPr txBox="1"/>
          <p:nvPr/>
        </p:nvSpPr>
        <p:spPr>
          <a:xfrm>
            <a:off x="1547664" y="447055"/>
            <a:ext cx="6048672" cy="461665"/>
          </a:xfrm>
          <a:prstGeom prst="rect">
            <a:avLst/>
          </a:prstGeom>
          <a:noFill/>
        </p:spPr>
        <p:txBody>
          <a:bodyPr wrap="square" rtlCol="0">
            <a:spAutoFit/>
          </a:bodyPr>
          <a:lstStyle/>
          <a:p>
            <a:pPr algn="ctr"/>
            <a:r>
              <a:rPr lang="nl-BE" sz="2400" dirty="0">
                <a:solidFill>
                  <a:prstClr val="white"/>
                </a:solidFill>
                <a:latin typeface="Avenir Medium"/>
                <a:cs typeface="Avenir Medium"/>
              </a:rPr>
              <a:t>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sp>
        <p:nvSpPr>
          <p:cNvPr id="11" name="TextBox 10"/>
          <p:cNvSpPr txBox="1"/>
          <p:nvPr/>
        </p:nvSpPr>
        <p:spPr>
          <a:xfrm>
            <a:off x="467544" y="1410350"/>
            <a:ext cx="8568953" cy="584775"/>
          </a:xfrm>
          <a:prstGeom prst="rect">
            <a:avLst/>
          </a:prstGeom>
          <a:noFill/>
        </p:spPr>
        <p:txBody>
          <a:bodyPr wrap="square" rtlCol="0">
            <a:spAutoFit/>
          </a:bodyPr>
          <a:lstStyle/>
          <a:p>
            <a:r>
              <a:rPr lang="fr-FR" sz="1600" dirty="0">
                <a:solidFill>
                  <a:srgbClr val="1B1D3E"/>
                </a:solidFill>
                <a:latin typeface="Avenir Book"/>
                <a:cs typeface="Avenir Book"/>
              </a:rPr>
              <a:t>[</a:t>
            </a:r>
            <a:r>
              <a:rPr lang="fr-FR" sz="1600" dirty="0" smtClean="0">
                <a:solidFill>
                  <a:srgbClr val="1B1D3E"/>
                </a:solidFill>
                <a:latin typeface="Avenir Book"/>
                <a:cs typeface="Avenir Book"/>
              </a:rPr>
              <a:t>Naam1] ([</a:t>
            </a:r>
            <a:r>
              <a:rPr lang="fr-FR" sz="1600" dirty="0" err="1" smtClean="0">
                <a:solidFill>
                  <a:srgbClr val="1B1D3E"/>
                </a:solidFill>
                <a:latin typeface="Avenir Book"/>
                <a:cs typeface="Avenir Book"/>
              </a:rPr>
              <a:t>leeftijd</a:t>
            </a:r>
            <a:r>
              <a:rPr lang="fr-FR" sz="1600" dirty="0" smtClean="0">
                <a:solidFill>
                  <a:srgbClr val="1B1D3E"/>
                </a:solidFill>
                <a:latin typeface="Avenir Book"/>
                <a:cs typeface="Avenir Book"/>
              </a:rPr>
              <a:t>] </a:t>
            </a:r>
            <a:r>
              <a:rPr lang="fr-FR" sz="1600" dirty="0" err="1" smtClean="0">
                <a:solidFill>
                  <a:srgbClr val="1B1D3E"/>
                </a:solidFill>
                <a:latin typeface="Avenir Book"/>
                <a:cs typeface="Avenir Book"/>
              </a:rPr>
              <a:t>jaar</a:t>
            </a:r>
            <a:r>
              <a:rPr lang="fr-FR" sz="1600" dirty="0" smtClean="0">
                <a:solidFill>
                  <a:srgbClr val="1B1D3E"/>
                </a:solidFill>
                <a:latin typeface="Avenir Book"/>
                <a:cs typeface="Avenir Book"/>
              </a:rPr>
              <a:t>) en </a:t>
            </a:r>
            <a:r>
              <a:rPr lang="fr-FR" sz="1600" dirty="0">
                <a:solidFill>
                  <a:srgbClr val="1B1D3E"/>
                </a:solidFill>
                <a:latin typeface="Avenir Book"/>
                <a:cs typeface="Avenir Book"/>
              </a:rPr>
              <a:t>[</a:t>
            </a:r>
            <a:r>
              <a:rPr lang="fr-FR" sz="1600" dirty="0" smtClean="0">
                <a:solidFill>
                  <a:srgbClr val="1B1D3E"/>
                </a:solidFill>
                <a:latin typeface="Avenir Book"/>
                <a:cs typeface="Avenir Book"/>
              </a:rPr>
              <a:t>Naam</a:t>
            </a:r>
            <a:r>
              <a:rPr lang="fr-FR" sz="1600" dirty="0">
                <a:solidFill>
                  <a:srgbClr val="1B1D3E"/>
                </a:solidFill>
                <a:latin typeface="Avenir Book"/>
                <a:cs typeface="Avenir Book"/>
              </a:rPr>
              <a:t>2</a:t>
            </a:r>
            <a:r>
              <a:rPr lang="fr-FR" sz="1600" dirty="0" smtClean="0">
                <a:solidFill>
                  <a:srgbClr val="1B1D3E"/>
                </a:solidFill>
                <a:latin typeface="Avenir Book"/>
                <a:cs typeface="Avenir Book"/>
              </a:rPr>
              <a:t>] </a:t>
            </a:r>
            <a:r>
              <a:rPr lang="fr-FR" sz="1600" dirty="0">
                <a:solidFill>
                  <a:srgbClr val="1B1D3E"/>
                </a:solidFill>
                <a:latin typeface="Avenir Book"/>
                <a:cs typeface="Avenir Book"/>
              </a:rPr>
              <a:t>([</a:t>
            </a:r>
            <a:r>
              <a:rPr lang="fr-FR" sz="1600" dirty="0" err="1">
                <a:solidFill>
                  <a:srgbClr val="1B1D3E"/>
                </a:solidFill>
                <a:latin typeface="Avenir Book"/>
                <a:cs typeface="Avenir Book"/>
              </a:rPr>
              <a:t>leeftijd</a:t>
            </a:r>
            <a:r>
              <a:rPr lang="fr-FR" sz="1600" dirty="0">
                <a:solidFill>
                  <a:srgbClr val="1B1D3E"/>
                </a:solidFill>
                <a:latin typeface="Avenir Book"/>
                <a:cs typeface="Avenir Book"/>
              </a:rPr>
              <a:t>] </a:t>
            </a:r>
            <a:r>
              <a:rPr lang="fr-FR" sz="1600" dirty="0" err="1">
                <a:solidFill>
                  <a:srgbClr val="1B1D3E"/>
                </a:solidFill>
                <a:latin typeface="Avenir Book"/>
                <a:cs typeface="Avenir Book"/>
              </a:rPr>
              <a:t>jaar</a:t>
            </a:r>
            <a:r>
              <a:rPr lang="fr-FR" sz="1600" dirty="0">
                <a:solidFill>
                  <a:srgbClr val="1B1D3E"/>
                </a:solidFill>
                <a:latin typeface="Avenir Book"/>
                <a:cs typeface="Avenir Book"/>
              </a:rPr>
              <a:t>)</a:t>
            </a:r>
            <a:r>
              <a:rPr lang="fr-FR" sz="1600" dirty="0">
                <a:solidFill>
                  <a:srgbClr val="009BC1"/>
                </a:solidFill>
                <a:latin typeface="Fakt Slab Pro Bnd"/>
                <a:cs typeface="Fakt Slab Pro Bnd"/>
              </a:rPr>
              <a:t> </a:t>
            </a:r>
          </a:p>
          <a:p>
            <a:r>
              <a:rPr lang="fr-FR" sz="1600" dirty="0">
                <a:solidFill>
                  <a:srgbClr val="009BC1"/>
                </a:solidFill>
                <a:latin typeface="Fakt Slab Pro Bnd"/>
                <a:cs typeface="Fakt Slab Pro Bnd"/>
              </a:rPr>
              <a:t> </a:t>
            </a:r>
            <a:r>
              <a:rPr lang="nl-NL" sz="1600" dirty="0" smtClean="0">
                <a:solidFill>
                  <a:srgbClr val="009BC1"/>
                </a:solidFill>
                <a:latin typeface="Fakt Slab Pro Bnd"/>
                <a:cs typeface="Fakt Slab Pro Bnd"/>
              </a:rPr>
              <a:t>Wonen </a:t>
            </a:r>
            <a:r>
              <a:rPr lang="nl-NL" sz="1600" dirty="0">
                <a:solidFill>
                  <a:srgbClr val="009BC1"/>
                </a:solidFill>
                <a:latin typeface="Fakt Slab Pro Bnd"/>
                <a:cs typeface="Fakt Slab Pro Bnd"/>
              </a:rPr>
              <a:t>in </a:t>
            </a:r>
            <a:r>
              <a:rPr lang="fr-FR" sz="1600" dirty="0">
                <a:solidFill>
                  <a:srgbClr val="009BC1"/>
                </a:solidFill>
                <a:latin typeface="Fakt Slab Pro Bnd"/>
                <a:cs typeface="Fakt Slab Pro Bnd"/>
              </a:rPr>
              <a:t>[</a:t>
            </a:r>
            <a:r>
              <a:rPr lang="fr-FR" sz="1600" dirty="0" err="1">
                <a:solidFill>
                  <a:srgbClr val="009BC1"/>
                </a:solidFill>
                <a:latin typeface="Fakt Slab Pro Bnd"/>
                <a:cs typeface="Fakt Slab Pro Bnd"/>
              </a:rPr>
              <a:t>Stad</a:t>
            </a:r>
            <a:r>
              <a:rPr lang="fr-FR" sz="1600" dirty="0">
                <a:solidFill>
                  <a:srgbClr val="009BC1"/>
                </a:solidFill>
                <a:latin typeface="Fakt Slab Pro Bnd"/>
                <a:cs typeface="Fakt Slab Pro Bnd"/>
              </a:rPr>
              <a:t>]</a:t>
            </a:r>
            <a:endParaRPr lang="nl-NL" sz="1600" dirty="0">
              <a:solidFill>
                <a:srgbClr val="009BC1"/>
              </a:solidFill>
              <a:latin typeface="Fakt Slab Pro Bnd"/>
              <a:cs typeface="Fakt Slab Pro Bnd"/>
            </a:endParaRPr>
          </a:p>
        </p:txBody>
      </p:sp>
      <p:sp>
        <p:nvSpPr>
          <p:cNvPr id="12" name="ZoneTexte 2"/>
          <p:cNvSpPr txBox="1"/>
          <p:nvPr/>
        </p:nvSpPr>
        <p:spPr>
          <a:xfrm>
            <a:off x="6867016" y="3456689"/>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[Naam1] </a:t>
            </a:r>
            <a:r>
              <a:rPr lang="fr-FR" sz="700" dirty="0" smtClean="0">
                <a:solidFill>
                  <a:srgbClr val="00AFD7"/>
                </a:solidFill>
                <a:latin typeface="Fakt Slab Pro Bnd"/>
                <a:cs typeface="Fakt Slab Pro Bnd"/>
              </a:rPr>
              <a:t>&amp; </a:t>
            </a:r>
            <a:r>
              <a:rPr lang="fr-FR" sz="700" dirty="0" smtClean="0">
                <a:solidFill>
                  <a:srgbClr val="00AFD7"/>
                </a:solidFill>
                <a:latin typeface="Fakt Slab Pro Bnd"/>
                <a:cs typeface="Fakt Slab Pro Bnd"/>
              </a:rPr>
              <a:t>[Naam2]</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
        <p:nvSpPr>
          <p:cNvPr id="13" name="ZoneTexte 2"/>
          <p:cNvSpPr txBox="1"/>
          <p:nvPr/>
        </p:nvSpPr>
        <p:spPr>
          <a:xfrm>
            <a:off x="5940151" y="5753438"/>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[Naam3]</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
        <p:nvSpPr>
          <p:cNvPr id="14" name="ZoneTexte 2"/>
          <p:cNvSpPr txBox="1"/>
          <p:nvPr/>
        </p:nvSpPr>
        <p:spPr>
          <a:xfrm>
            <a:off x="7950058" y="5753437"/>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[Naam4]</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Tree>
    <p:extLst>
      <p:ext uri="{BB962C8B-B14F-4D97-AF65-F5344CB8AC3E}">
        <p14:creationId xmlns:p14="http://schemas.microsoft.com/office/powerpoint/2010/main" val="26597282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7" name="Rectangle 16"/>
          <p:cNvSpPr/>
          <p:nvPr/>
        </p:nvSpPr>
        <p:spPr>
          <a:xfrm>
            <a:off x="-36512" y="-27384"/>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80956" y="426629"/>
            <a:ext cx="7848872" cy="461665"/>
          </a:xfrm>
          <a:prstGeom prst="rect">
            <a:avLst/>
          </a:prstGeom>
          <a:noFill/>
        </p:spPr>
        <p:txBody>
          <a:bodyPr wrap="square" rtlCol="0">
            <a:spAutoFit/>
          </a:bodyPr>
          <a:lstStyle/>
          <a:p>
            <a:pPr algn="ctr"/>
            <a:r>
              <a:rPr lang="de-DE" sz="2400" dirty="0">
                <a:solidFill>
                  <a:schemeClr val="bg1"/>
                </a:solidFill>
                <a:latin typeface="Avenir Medium"/>
                <a:cs typeface="Avenir Medium"/>
              </a:rPr>
              <a:t>DOELSTELLINGEN VAN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sp>
        <p:nvSpPr>
          <p:cNvPr id="22" name="Rounded Rectangle 13"/>
          <p:cNvSpPr/>
          <p:nvPr/>
        </p:nvSpPr>
        <p:spPr>
          <a:xfrm>
            <a:off x="1474152" y="1916832"/>
            <a:ext cx="7214216" cy="97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Een fiscaal efficiënte oplossing, zowel in </a:t>
            </a:r>
            <a:r>
              <a:rPr lang="en-US" sz="1200" dirty="0" smtClean="0">
                <a:solidFill>
                  <a:srgbClr val="1B1D3E"/>
                </a:solidFill>
                <a:latin typeface="Fakt Slab Pro Lt" panose="02000000000000000000" pitchFamily="2" charset="0"/>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als in </a:t>
            </a:r>
            <a:r>
              <a:rPr lang="en-US" sz="1200" dirty="0">
                <a:solidFill>
                  <a:srgbClr val="1B1D3E"/>
                </a:solidFill>
                <a:latin typeface="Fakt Slab Pro Lt" panose="02000000000000000000" pitchFamily="2" charset="0"/>
              </a:rPr>
              <a:t>[</a:t>
            </a:r>
            <a:r>
              <a:rPr lang="en-US" sz="1200" dirty="0" smtClean="0">
                <a:solidFill>
                  <a:srgbClr val="1B1D3E"/>
                </a:solidFill>
                <a:latin typeface="Fakt Slab Pro Lt" panose="02000000000000000000" pitchFamily="2" charset="0"/>
              </a:rPr>
              <a:t>Land2]</a:t>
            </a:r>
            <a:r>
              <a:rPr lang="nl-BE" sz="1200" dirty="0" smtClean="0">
                <a:solidFill>
                  <a:srgbClr val="0C2340"/>
                </a:solidFill>
                <a:latin typeface="Fakt Slab Pro Lt" panose="02000000000000000000" pitchFamily="2" charset="0"/>
              </a:rPr>
              <a:t> </a:t>
            </a:r>
            <a:endParaRPr lang="nl-BE" sz="1200" dirty="0">
              <a:solidFill>
                <a:srgbClr val="0C2340"/>
              </a:solidFill>
              <a:latin typeface="Fakt Slab Pro Lt" panose="02000000000000000000" pitchFamily="2" charset="0"/>
            </a:endParaRPr>
          </a:p>
        </p:txBody>
      </p:sp>
      <p:sp>
        <p:nvSpPr>
          <p:cNvPr id="23" name="Rounded Rectangle 14"/>
          <p:cNvSpPr/>
          <p:nvPr/>
        </p:nvSpPr>
        <p:spPr>
          <a:xfrm>
            <a:off x="1473311" y="3541794"/>
            <a:ext cx="7215898" cy="97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Vermogensoverdracht naar volgende generaties overeenkomstig de </a:t>
            </a:r>
          </a:p>
          <a:p>
            <a:pPr algn="ctr"/>
            <a:r>
              <a:rPr lang="nl-BE" sz="1200" dirty="0">
                <a:solidFill>
                  <a:srgbClr val="0C2340"/>
                </a:solidFill>
                <a:latin typeface="Fakt Slab Pro Lt" panose="02000000000000000000" pitchFamily="2" charset="0"/>
              </a:rPr>
              <a:t>wensen van </a:t>
            </a:r>
            <a:r>
              <a:rPr lang="en-US" sz="1200" dirty="0" smtClean="0">
                <a:solidFill>
                  <a:srgbClr val="1B1D3E"/>
                </a:solidFill>
                <a:latin typeface="Fakt Slab Pro Lt" panose="02000000000000000000" pitchFamily="2"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en </a:t>
            </a:r>
            <a:r>
              <a:rPr lang="en-US" sz="1200" dirty="0" smtClean="0">
                <a:solidFill>
                  <a:srgbClr val="1B1D3E"/>
                </a:solidFill>
                <a:latin typeface="Fakt Slab Pro Lt" panose="02000000000000000000" pitchFamily="2" charset="0"/>
              </a:rPr>
              <a:t>[Naam2]</a:t>
            </a:r>
            <a:r>
              <a:rPr lang="nl-BE" sz="1200" dirty="0" smtClean="0">
                <a:solidFill>
                  <a:srgbClr val="0C2340"/>
                </a:solidFill>
                <a:latin typeface="Fakt Slab Pro Lt" panose="02000000000000000000" pitchFamily="2" charset="0"/>
              </a:rPr>
              <a:t> </a:t>
            </a:r>
            <a:endParaRPr lang="nl-BE" sz="1200" dirty="0">
              <a:solidFill>
                <a:srgbClr val="0C2340"/>
              </a:solidFill>
              <a:latin typeface="Fakt Slab Pro Lt" panose="02000000000000000000" pitchFamily="2" charset="0"/>
            </a:endParaRPr>
          </a:p>
        </p:txBody>
      </p:sp>
      <p:sp>
        <p:nvSpPr>
          <p:cNvPr id="24" name="Rounded Rectangle 16"/>
          <p:cNvSpPr/>
          <p:nvPr/>
        </p:nvSpPr>
        <p:spPr>
          <a:xfrm>
            <a:off x="1473311" y="5149623"/>
            <a:ext cx="7215898" cy="97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Vermogensoverdracht naar de volgende generaties in een fiscaal efficiënte structuur </a:t>
            </a:r>
          </a:p>
          <a:p>
            <a:pPr algn="ctr"/>
            <a:r>
              <a:rPr lang="nl-BE" sz="1200" dirty="0">
                <a:solidFill>
                  <a:srgbClr val="0C2340"/>
                </a:solidFill>
                <a:latin typeface="Fakt Slab Pro Lt" panose="02000000000000000000" pitchFamily="2" charset="0"/>
              </a:rPr>
              <a:t>zowel in </a:t>
            </a:r>
            <a:r>
              <a:rPr lang="en-US" sz="1200" dirty="0">
                <a:solidFill>
                  <a:srgbClr val="1B1D3E"/>
                </a:solidFill>
                <a:latin typeface="Fakt Slab Pro Lt" panose="02000000000000000000" pitchFamily="2" charset="0"/>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als in </a:t>
            </a:r>
            <a:r>
              <a:rPr lang="en-US" sz="1200" dirty="0">
                <a:solidFill>
                  <a:srgbClr val="1B1D3E"/>
                </a:solidFill>
                <a:latin typeface="Fakt Slab Pro Lt" panose="02000000000000000000" pitchFamily="2" charset="0"/>
              </a:rPr>
              <a:t>[</a:t>
            </a:r>
            <a:r>
              <a:rPr lang="en-US" sz="1200" dirty="0" smtClean="0">
                <a:solidFill>
                  <a:srgbClr val="1B1D3E"/>
                </a:solidFill>
                <a:latin typeface="Fakt Slab Pro Lt" panose="02000000000000000000" pitchFamily="2" charset="0"/>
              </a:rPr>
              <a:t>Land2]</a:t>
            </a:r>
            <a:r>
              <a:rPr lang="nl-BE" sz="1200" dirty="0" smtClean="0">
                <a:solidFill>
                  <a:srgbClr val="0C2340"/>
                </a:solidFill>
                <a:latin typeface="Fakt Slab Pro Lt" panose="02000000000000000000" pitchFamily="2" charset="0"/>
              </a:rPr>
              <a:t> </a:t>
            </a:r>
            <a:endParaRPr lang="nl-BE" sz="1200" dirty="0">
              <a:solidFill>
                <a:srgbClr val="0C2340"/>
              </a:solidFill>
              <a:latin typeface="Fakt Slab Pro Lt" panose="02000000000000000000" pitchFamily="2" charset="0"/>
            </a:endParaRPr>
          </a:p>
        </p:txBody>
      </p:sp>
      <p:pic>
        <p:nvPicPr>
          <p:cNvPr id="25"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0" b="98261" l="877" r="98246"/>
                    </a14:imgEffect>
                  </a14:imgLayer>
                </a14:imgProps>
              </a:ext>
              <a:ext uri="{28A0092B-C50C-407E-A947-70E740481C1C}">
                <a14:useLocalDpi xmlns:a14="http://schemas.microsoft.com/office/drawing/2010/main" val="0"/>
              </a:ext>
            </a:extLst>
          </a:blip>
          <a:srcRect/>
          <a:stretch>
            <a:fillRect/>
          </a:stretch>
        </p:blipFill>
        <p:spPr bwMode="auto">
          <a:xfrm>
            <a:off x="400608" y="5254999"/>
            <a:ext cx="754630" cy="7612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5536" y="2006788"/>
            <a:ext cx="764775" cy="792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2" descr="C:\Users\LCavaciuti\Downloads\case-study-families-onelife(2)\case-study-families-onelife_block_3.jpe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65732" b="92927" l="80625" r="94375"/>
                    </a14:imgEffect>
                  </a14:imgLayer>
                </a14:imgProps>
              </a:ext>
              <a:ext uri="{28A0092B-C50C-407E-A947-70E740481C1C}">
                <a14:useLocalDpi xmlns:a14="http://schemas.microsoft.com/office/drawing/2010/main" val="0"/>
              </a:ext>
            </a:extLst>
          </a:blip>
          <a:srcRect l="80625" t="65874" r="5614" b="7053"/>
          <a:stretch/>
        </p:blipFill>
        <p:spPr bwMode="auto">
          <a:xfrm>
            <a:off x="417883" y="3664756"/>
            <a:ext cx="720080" cy="72607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5093"/>
          <a:stretch/>
        </p:blipFill>
        <p:spPr bwMode="auto">
          <a:xfrm>
            <a:off x="7778452" y="26814"/>
            <a:ext cx="1042020" cy="1097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7380" y="543731"/>
            <a:ext cx="631044" cy="5697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10782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28" name="Rectangle 27"/>
          <p:cNvSpPr/>
          <p:nvPr/>
        </p:nvSpPr>
        <p:spPr>
          <a:xfrm>
            <a:off x="-36512"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5"/>
          <p:cNvSpPr/>
          <p:nvPr/>
        </p:nvSpPr>
        <p:spPr>
          <a:xfrm>
            <a:off x="2538859" y="2564904"/>
            <a:ext cx="6349403" cy="1008979"/>
          </a:xfrm>
          <a:prstGeom prst="roundRect">
            <a:avLst>
              <a:gd name="adj" fmla="val 102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200" dirty="0">
                <a:solidFill>
                  <a:srgbClr val="0C2340"/>
                </a:solidFill>
                <a:latin typeface="Fakt Slab Pro Lt" panose="02000000000000000000" pitchFamily="2" charset="0"/>
              </a:rPr>
              <a:t>Het opmaken van een begunstigdenclausule in een levensverzekeringscontract is uiterst belangrijk, omdat dit lijkt op een testament en dus de garantie inhoudt dat het vermogen correct wordt overgedragen aan de begunstigden, volgens de wensen van de </a:t>
            </a:r>
            <a:r>
              <a:rPr lang="nl-BE" sz="1200" dirty="0" smtClean="0">
                <a:solidFill>
                  <a:srgbClr val="0C2340"/>
                </a:solidFill>
                <a:latin typeface="Fakt Slab Pro Lt" panose="02000000000000000000" pitchFamily="2" charset="0"/>
              </a:rPr>
              <a:t>polishouders. </a:t>
            </a:r>
            <a:endParaRPr lang="nl-BE" sz="1200" dirty="0">
              <a:solidFill>
                <a:srgbClr val="0C2340"/>
              </a:solidFill>
              <a:latin typeface="Fakt Slab Pro Lt" panose="02000000000000000000" pitchFamily="2" charset="0"/>
            </a:endParaRPr>
          </a:p>
        </p:txBody>
      </p:sp>
      <p:sp>
        <p:nvSpPr>
          <p:cNvPr id="21" name="Rounded Rectangle 17"/>
          <p:cNvSpPr/>
          <p:nvPr/>
        </p:nvSpPr>
        <p:spPr>
          <a:xfrm>
            <a:off x="2538859" y="4293096"/>
            <a:ext cx="6349403" cy="10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200" dirty="0">
                <a:solidFill>
                  <a:srgbClr val="0C2340"/>
                </a:solidFill>
                <a:latin typeface="Fakt Slab Pro Lt" panose="02000000000000000000" pitchFamily="50" charset="0"/>
              </a:rPr>
              <a:t>Nuttig successie-instrument:  het contract zal verzilverd worden bij overlijden van de tweede partner, zodat de overlevende partner beschermd blijft. Om elk risico van blokkering te voorkomen, moet in het contract bepaald worden dat de polisrechten in geval van overlijden van </a:t>
            </a:r>
            <a:r>
              <a:rPr lang="nl-NL" sz="1200" dirty="0" smtClean="0">
                <a:solidFill>
                  <a:srgbClr val="0C2340"/>
                </a:solidFill>
                <a:latin typeface="Fakt Slab Pro Lt" panose="02000000000000000000" pitchFamily="50" charset="0"/>
              </a:rPr>
              <a:t>één </a:t>
            </a:r>
            <a:r>
              <a:rPr lang="nl-BE" sz="1200" dirty="0" smtClean="0">
                <a:solidFill>
                  <a:srgbClr val="0C2340"/>
                </a:solidFill>
                <a:latin typeface="Fakt Slab Pro Lt" panose="02000000000000000000" pitchFamily="50" charset="0"/>
              </a:rPr>
              <a:t>van </a:t>
            </a:r>
            <a:r>
              <a:rPr lang="nl-BE" sz="1200" dirty="0">
                <a:solidFill>
                  <a:srgbClr val="0C2340"/>
                </a:solidFill>
                <a:latin typeface="Fakt Slab Pro Lt" panose="02000000000000000000" pitchFamily="50" charset="0"/>
              </a:rPr>
              <a:t>de echtgenoten, overgedragen worden aan de overlevende partner.</a:t>
            </a:r>
          </a:p>
        </p:txBody>
      </p:sp>
      <p:sp>
        <p:nvSpPr>
          <p:cNvPr id="27" name="Rounded Rectangle 21"/>
          <p:cNvSpPr/>
          <p:nvPr/>
        </p:nvSpPr>
        <p:spPr>
          <a:xfrm>
            <a:off x="209370" y="2712211"/>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bg1"/>
                </a:solidFill>
                <a:latin typeface="Fakt Slab Pro Bnd"/>
                <a:cs typeface="Fakt Slab Pro Bnd"/>
              </a:rPr>
              <a:t>Erfenisplanning</a:t>
            </a:r>
            <a:endParaRPr lang="de-DE" sz="1400" dirty="0">
              <a:solidFill>
                <a:schemeClr val="bg1"/>
              </a:solidFill>
              <a:latin typeface="Fakt Slab Pro Bnd"/>
              <a:cs typeface="Fakt Slab Pro Bnd"/>
            </a:endParaRPr>
          </a:p>
        </p:txBody>
      </p:sp>
      <p:sp>
        <p:nvSpPr>
          <p:cNvPr id="34" name="Rounded Rectangle 23"/>
          <p:cNvSpPr/>
          <p:nvPr/>
        </p:nvSpPr>
        <p:spPr>
          <a:xfrm>
            <a:off x="209370" y="4598984"/>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schemeClr val="bg1"/>
                </a:solidFill>
                <a:latin typeface="Fakt Slab Pro Bnd"/>
                <a:cs typeface="Fakt Slab Pro Bnd"/>
              </a:rPr>
              <a:t>Gezamenlijke intekening</a:t>
            </a:r>
            <a:endParaRPr lang="ro-RO" sz="1400" dirty="0">
              <a:solidFill>
                <a:schemeClr val="bg1"/>
              </a:solidFill>
              <a:latin typeface="Fakt Slab Pro Bnd"/>
              <a:cs typeface="Fakt Slab Pro Bnd"/>
            </a:endParaRPr>
          </a:p>
        </p:txBody>
      </p:sp>
      <p:sp>
        <p:nvSpPr>
          <p:cNvPr id="23" name="TextBox 28"/>
          <p:cNvSpPr txBox="1"/>
          <p:nvPr/>
        </p:nvSpPr>
        <p:spPr>
          <a:xfrm>
            <a:off x="755576" y="476672"/>
            <a:ext cx="7670948" cy="461665"/>
          </a:xfrm>
          <a:prstGeom prst="rect">
            <a:avLst/>
          </a:prstGeom>
          <a:noFill/>
        </p:spPr>
        <p:txBody>
          <a:bodyPr wrap="square" rtlCol="0">
            <a:spAutoFit/>
          </a:bodyPr>
          <a:lstStyle/>
          <a:p>
            <a:pPr algn="ctr"/>
            <a:r>
              <a:rPr lang="de-DE" sz="2400" dirty="0">
                <a:solidFill>
                  <a:schemeClr val="bg1"/>
                </a:solidFill>
                <a:latin typeface="Avenir Medium"/>
                <a:cs typeface="Avenir Medium"/>
              </a:rPr>
              <a:t>AANDACHTSPUNTEN</a:t>
            </a:r>
          </a:p>
        </p:txBody>
      </p:sp>
      <p:grpSp>
        <p:nvGrpSpPr>
          <p:cNvPr id="24" name="Group 29"/>
          <p:cNvGrpSpPr/>
          <p:nvPr/>
        </p:nvGrpSpPr>
        <p:grpSpPr>
          <a:xfrm>
            <a:off x="6588224" y="332656"/>
            <a:ext cx="790144" cy="684812"/>
            <a:chOff x="0" y="75071"/>
            <a:chExt cx="1343025" cy="1190625"/>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071"/>
              <a:ext cx="1343025"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362727"/>
              <a:ext cx="28575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19" y="829064"/>
              <a:ext cx="266700"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9833128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9" name="Rectangle 18"/>
          <p:cNvSpPr/>
          <p:nvPr/>
        </p:nvSpPr>
        <p:spPr>
          <a:xfrm>
            <a:off x="-36512"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5"/>
          <p:cNvSpPr/>
          <p:nvPr/>
        </p:nvSpPr>
        <p:spPr>
          <a:xfrm>
            <a:off x="622872" y="2277032"/>
            <a:ext cx="3816424" cy="1440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Med"/>
                <a:cs typeface="Fakt Slab Pro Med"/>
              </a:rPr>
              <a:t>Indien </a:t>
            </a:r>
            <a:r>
              <a:rPr lang="en-US" sz="1200" dirty="0" smtClean="0">
                <a:solidFill>
                  <a:srgbClr val="0C2340"/>
                </a:solidFill>
                <a:latin typeface="Fakt Slab Pro Med"/>
                <a:cs typeface="Fakt Slab Pro Med"/>
              </a:rPr>
              <a:t>[Naam1</a:t>
            </a:r>
            <a:r>
              <a:rPr lang="en-US" sz="1200" dirty="0">
                <a:solidFill>
                  <a:srgbClr val="0C2340"/>
                </a:solidFill>
                <a:latin typeface="Fakt Slab Pro Med"/>
                <a:cs typeface="Fakt Slab Pro Med"/>
              </a:rPr>
              <a:t>]</a:t>
            </a:r>
            <a:r>
              <a:rPr lang="en-GB" sz="1200" dirty="0">
                <a:solidFill>
                  <a:srgbClr val="0C2340"/>
                </a:solidFill>
                <a:latin typeface="Fakt Slab Pro Med"/>
                <a:cs typeface="Fakt Slab Pro Med"/>
              </a:rPr>
              <a:t> </a:t>
            </a:r>
            <a:r>
              <a:rPr lang="nl-BE" sz="1200" dirty="0" smtClean="0">
                <a:solidFill>
                  <a:srgbClr val="0C2340"/>
                </a:solidFill>
                <a:latin typeface="Fakt Slab Pro Med"/>
                <a:cs typeface="Fakt Slab Pro Med"/>
              </a:rPr>
              <a:t>of </a:t>
            </a:r>
            <a:r>
              <a:rPr lang="en-US" sz="1200" dirty="0">
                <a:solidFill>
                  <a:srgbClr val="0C2340"/>
                </a:solidFill>
                <a:latin typeface="Fakt Slab Pro Med"/>
                <a:cs typeface="Fakt Slab Pro Med"/>
              </a:rPr>
              <a:t>[</a:t>
            </a:r>
            <a:r>
              <a:rPr lang="en-US" sz="1200" dirty="0" smtClean="0">
                <a:solidFill>
                  <a:srgbClr val="0C2340"/>
                </a:solidFill>
                <a:latin typeface="Fakt Slab Pro Med"/>
                <a:cs typeface="Fakt Slab Pro Med"/>
              </a:rPr>
              <a:t>Naam2]</a:t>
            </a:r>
            <a:r>
              <a:rPr lang="nl-BE" sz="1200" dirty="0" smtClean="0">
                <a:solidFill>
                  <a:srgbClr val="0C2340"/>
                </a:solidFill>
                <a:latin typeface="Fakt Slab Pro Med"/>
                <a:cs typeface="Fakt Slab Pro Med"/>
              </a:rPr>
              <a:t> </a:t>
            </a:r>
            <a:r>
              <a:rPr lang="nl-BE" sz="1200" dirty="0">
                <a:solidFill>
                  <a:srgbClr val="0C2340"/>
                </a:solidFill>
                <a:latin typeface="Fakt Slab Pro Med"/>
                <a:cs typeface="Fakt Slab Pro Med"/>
              </a:rPr>
              <a:t>overlijden</a:t>
            </a:r>
            <a:r>
              <a:rPr lang="nl-BE" sz="1200" dirty="0">
                <a:solidFill>
                  <a:srgbClr val="0C2340"/>
                </a:solidFill>
                <a:latin typeface="Fakt Slab Pro Lt" panose="02000000000000000000" pitchFamily="2" charset="0"/>
              </a:rPr>
              <a:t>, gaan hun respectievelijke rechten over naar de overlevende polishouder, dit wil zeggen dat de polis pas beëindigd wordt wanneer het laatste verzekerde leven overlijdt</a:t>
            </a:r>
          </a:p>
        </p:txBody>
      </p:sp>
      <p:sp>
        <p:nvSpPr>
          <p:cNvPr id="14" name="Rounded Rectangle 8"/>
          <p:cNvSpPr/>
          <p:nvPr/>
        </p:nvSpPr>
        <p:spPr>
          <a:xfrm>
            <a:off x="4800040" y="2277032"/>
            <a:ext cx="3816424" cy="1440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Indien </a:t>
            </a:r>
            <a:r>
              <a:rPr lang="nl-BE" sz="1200" dirty="0">
                <a:solidFill>
                  <a:srgbClr val="0C2340"/>
                </a:solidFill>
                <a:latin typeface="Fakt Slab Pro Med"/>
                <a:cs typeface="Fakt Slab Pro Med"/>
              </a:rPr>
              <a:t>de polis wordt beëindigd wegens overleving</a:t>
            </a:r>
            <a:r>
              <a:rPr lang="nl-BE" sz="1200" dirty="0">
                <a:solidFill>
                  <a:srgbClr val="0C2340"/>
                </a:solidFill>
                <a:latin typeface="Fakt Slab Pro Lt" panose="02000000000000000000" pitchFamily="2" charset="0"/>
              </a:rPr>
              <a:t>, zouden zowel de zoon als de dochter het voordeel van de polis op een fiscaal efficiënte manier ontvangen, namelijk </a:t>
            </a:r>
            <a:r>
              <a:rPr lang="en-US" sz="1200" dirty="0" smtClean="0">
                <a:solidFill>
                  <a:srgbClr val="0C2340"/>
                </a:solidFill>
                <a:latin typeface="Fakt Slab Pro Med"/>
                <a:cs typeface="Fakt Slab Pro Med"/>
              </a:rPr>
              <a:t>[Stad3]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(erfenis- en schenkingsbelasting) en </a:t>
            </a:r>
            <a:r>
              <a:rPr lang="en-US" sz="1200" dirty="0" smtClean="0">
                <a:solidFill>
                  <a:srgbClr val="0C2340"/>
                </a:solidFill>
                <a:latin typeface="Fakt Slab Pro Med"/>
                <a:cs typeface="Fakt Slab Pro Med"/>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(hier geldt geen IHGT)</a:t>
            </a:r>
          </a:p>
        </p:txBody>
      </p:sp>
      <p:sp>
        <p:nvSpPr>
          <p:cNvPr id="15" name="Rounded Rectangle 10"/>
          <p:cNvSpPr/>
          <p:nvPr/>
        </p:nvSpPr>
        <p:spPr>
          <a:xfrm>
            <a:off x="4800040" y="4077232"/>
            <a:ext cx="3816424" cy="1440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b="1" dirty="0">
              <a:solidFill>
                <a:srgbClr val="0C2340"/>
              </a:solidFill>
              <a:latin typeface="Fakt Slab Pro Lt" panose="02000000000000000000" pitchFamily="2" charset="0"/>
            </a:endParaRPr>
          </a:p>
          <a:p>
            <a:pPr algn="ctr"/>
            <a:r>
              <a:rPr lang="nl-BE" sz="1200" dirty="0">
                <a:solidFill>
                  <a:srgbClr val="0C2340"/>
                </a:solidFill>
                <a:latin typeface="Fakt Slab Pro Med"/>
                <a:cs typeface="Fakt Slab Pro Med"/>
              </a:rPr>
              <a:t>In geval van een terugkeer naar </a:t>
            </a:r>
            <a:r>
              <a:rPr lang="en-US" sz="1200" dirty="0" smtClean="0">
                <a:solidFill>
                  <a:srgbClr val="0C2340"/>
                </a:solidFill>
                <a:latin typeface="Fakt Slab Pro Med"/>
                <a:cs typeface="Fakt Slab Pro Med"/>
              </a:rPr>
              <a:t>[Land1]</a:t>
            </a:r>
            <a:r>
              <a:rPr lang="en-GB" sz="1200" dirty="0" smtClean="0">
                <a:solidFill>
                  <a:srgbClr val="0C2340"/>
                </a:solidFill>
                <a:latin typeface="Fakt Slab Pro Med"/>
                <a:cs typeface="Fakt Slab Pro Med"/>
              </a:rPr>
              <a:t> </a:t>
            </a:r>
            <a:r>
              <a:rPr lang="nl-BE" sz="1200" dirty="0" smtClean="0">
                <a:solidFill>
                  <a:srgbClr val="0C2340"/>
                </a:solidFill>
                <a:latin typeface="Fakt Slab Pro Med"/>
                <a:cs typeface="Fakt Slab Pro Med"/>
              </a:rPr>
              <a:t>: </a:t>
            </a:r>
            <a:endParaRPr lang="nl-BE" sz="1200" dirty="0">
              <a:solidFill>
                <a:srgbClr val="0C2340"/>
              </a:solidFill>
              <a:latin typeface="Fakt Slab Pro Med"/>
              <a:cs typeface="Fakt Slab Pro Med"/>
            </a:endParaRPr>
          </a:p>
          <a:p>
            <a:pPr algn="ctr"/>
            <a:endParaRPr lang="nl-BE" sz="1200" b="1" dirty="0">
              <a:solidFill>
                <a:srgbClr val="0C2340"/>
              </a:solidFill>
              <a:latin typeface="Fakt Slab Pro Lt" panose="02000000000000000000" pitchFamily="2" charset="0"/>
            </a:endParaRPr>
          </a:p>
          <a:p>
            <a:pPr marL="171450" indent="-171450" algn="ctr">
              <a:buFontTx/>
              <a:buChar char="-"/>
            </a:pPr>
            <a:r>
              <a:rPr lang="nl-BE" sz="1200" dirty="0">
                <a:solidFill>
                  <a:srgbClr val="0C2340"/>
                </a:solidFill>
                <a:latin typeface="Fakt Slab Pro Lt" panose="02000000000000000000" pitchFamily="2" charset="0"/>
              </a:rPr>
              <a:t>Geen toepassing van de </a:t>
            </a:r>
            <a:r>
              <a:rPr lang="en-US" sz="1200" dirty="0" smtClean="0">
                <a:solidFill>
                  <a:srgbClr val="0C2340"/>
                </a:solidFill>
                <a:latin typeface="Fakt Slab Pro Med"/>
                <a:cs typeface="Fakt Slab Pro Med"/>
              </a:rPr>
              <a:t>[Land2]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"exitbelasting"</a:t>
            </a:r>
          </a:p>
          <a:p>
            <a:pPr marL="171450" indent="-171450" algn="ctr">
              <a:buFontTx/>
              <a:buChar char="-"/>
            </a:pPr>
            <a:r>
              <a:rPr lang="nl-BE" sz="1200" dirty="0">
                <a:solidFill>
                  <a:srgbClr val="0C2340"/>
                </a:solidFill>
                <a:latin typeface="Fakt Slab Pro Lt" panose="02000000000000000000" pitchFamily="2" charset="0"/>
              </a:rPr>
              <a:t>Fiscaal efficiënte polis in </a:t>
            </a:r>
            <a:r>
              <a:rPr lang="en-US" sz="1200" dirty="0" smtClean="0">
                <a:solidFill>
                  <a:srgbClr val="0C2340"/>
                </a:solidFill>
                <a:latin typeface="Fakt Slab Pro Med"/>
                <a:cs typeface="Fakt Slab Pro Med"/>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(nl. belastinguitstel) indien de overlijdensdekking substantieel is, min. 1% van de premie</a:t>
            </a:r>
          </a:p>
          <a:p>
            <a:pPr marL="171450" indent="-171450" algn="ctr">
              <a:buFontTx/>
              <a:buChar char="-"/>
            </a:pPr>
            <a:endParaRPr lang="nl-BE" sz="1200" dirty="0">
              <a:solidFill>
                <a:srgbClr val="0C2340"/>
              </a:solidFill>
              <a:latin typeface="Fakt Slab Pro Lt" panose="02000000000000000000" pitchFamily="2" charset="0"/>
            </a:endParaRPr>
          </a:p>
        </p:txBody>
      </p:sp>
      <p:sp>
        <p:nvSpPr>
          <p:cNvPr id="16" name="Rounded Rectangle 11"/>
          <p:cNvSpPr/>
          <p:nvPr/>
        </p:nvSpPr>
        <p:spPr>
          <a:xfrm>
            <a:off x="622872" y="4077232"/>
            <a:ext cx="3816424" cy="1440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Med"/>
                <a:cs typeface="Fakt Slab Pro Med"/>
              </a:rPr>
              <a:t>Tijdens de fiscale residentie in </a:t>
            </a:r>
            <a:r>
              <a:rPr lang="en-US" sz="1200" dirty="0" smtClean="0">
                <a:solidFill>
                  <a:srgbClr val="0C2340"/>
                </a:solidFill>
                <a:latin typeface="Fakt Slab Pro Med"/>
                <a:cs typeface="Fakt Slab Pro Med"/>
              </a:rPr>
              <a:t>[Land2]</a:t>
            </a:r>
            <a:r>
              <a:rPr lang="en-GB" sz="1200" dirty="0" smtClean="0">
                <a:solidFill>
                  <a:srgbClr val="0C2340"/>
                </a:solidFill>
                <a:latin typeface="Fakt Slab Pro Med"/>
                <a:cs typeface="Fakt Slab Pro Med"/>
              </a:rPr>
              <a:t> </a:t>
            </a:r>
            <a:r>
              <a:rPr lang="nl-BE" sz="1200" dirty="0" smtClean="0">
                <a:solidFill>
                  <a:srgbClr val="0C2340"/>
                </a:solidFill>
                <a:latin typeface="Fakt Slab Pro Med"/>
                <a:cs typeface="Fakt Slab Pro Med"/>
              </a:rPr>
              <a:t>:</a:t>
            </a:r>
            <a:endParaRPr lang="nl-BE" sz="1200" dirty="0">
              <a:solidFill>
                <a:srgbClr val="0C2340"/>
              </a:solidFill>
              <a:latin typeface="Fakt Slab Pro Med"/>
              <a:cs typeface="Fakt Slab Pro Med"/>
            </a:endParaRPr>
          </a:p>
          <a:p>
            <a:pPr algn="ctr"/>
            <a:endParaRPr lang="nl-BE" sz="1200" b="1" dirty="0">
              <a:solidFill>
                <a:srgbClr val="0C2340"/>
              </a:solidFill>
              <a:latin typeface="Fakt Slab Pro Lt" panose="02000000000000000000" pitchFamily="2" charset="0"/>
            </a:endParaRPr>
          </a:p>
          <a:p>
            <a:pPr marL="171450" indent="-171450" algn="ctr">
              <a:buFontTx/>
              <a:buChar char="-"/>
            </a:pPr>
            <a:r>
              <a:rPr lang="nl-BE" sz="1200" dirty="0" smtClean="0">
                <a:solidFill>
                  <a:srgbClr val="0C2340"/>
                </a:solidFill>
                <a:latin typeface="Fakt Slab Pro Lt" panose="02000000000000000000" pitchFamily="2" charset="0"/>
              </a:rPr>
              <a:t>belastinguitstel </a:t>
            </a:r>
            <a:r>
              <a:rPr lang="nl-BE" sz="1200" dirty="0">
                <a:solidFill>
                  <a:srgbClr val="0C2340"/>
                </a:solidFill>
                <a:latin typeface="Fakt Slab Pro Lt" panose="02000000000000000000" pitchFamily="2" charset="0"/>
              </a:rPr>
              <a:t>tot partiële of volledige afkoop</a:t>
            </a:r>
          </a:p>
          <a:p>
            <a:pPr marL="171450" indent="-171450" algn="ctr">
              <a:buFontTx/>
              <a:buChar char="-"/>
            </a:pPr>
            <a:r>
              <a:rPr lang="nl-BE" sz="1200" dirty="0">
                <a:solidFill>
                  <a:srgbClr val="0C2340"/>
                </a:solidFill>
                <a:latin typeface="Fakt Slab Pro Lt" panose="02000000000000000000" pitchFamily="2" charset="0"/>
              </a:rPr>
              <a:t>Mogelijkheid om de Vermogensbelasting te optimaliseren (indien aanduiding van onherroepelijke begunstigden)</a:t>
            </a:r>
          </a:p>
        </p:txBody>
      </p:sp>
      <p:sp>
        <p:nvSpPr>
          <p:cNvPr id="11" name="TextBox 19"/>
          <p:cNvSpPr txBox="1"/>
          <p:nvPr/>
        </p:nvSpPr>
        <p:spPr>
          <a:xfrm>
            <a:off x="-396552" y="188640"/>
            <a:ext cx="8580760" cy="1200329"/>
          </a:xfrm>
          <a:prstGeom prst="rect">
            <a:avLst/>
          </a:prstGeom>
          <a:noFill/>
        </p:spPr>
        <p:txBody>
          <a:bodyPr wrap="square" rtlCol="0">
            <a:spAutoFit/>
          </a:bodyPr>
          <a:lstStyle/>
          <a:p>
            <a:pPr algn="ctr"/>
            <a:r>
              <a:rPr lang="de-DE" sz="2400" dirty="0">
                <a:solidFill>
                  <a:schemeClr val="bg1"/>
                </a:solidFill>
                <a:latin typeface="Avenir Medium"/>
                <a:cs typeface="Avenir Medium"/>
              </a:rPr>
              <a:t>VOORDELEN </a:t>
            </a:r>
          </a:p>
          <a:p>
            <a:pPr algn="ctr"/>
            <a:r>
              <a:rPr lang="de-DE" sz="2400" dirty="0">
                <a:solidFill>
                  <a:schemeClr val="bg1"/>
                </a:solidFill>
                <a:latin typeface="Avenir Medium"/>
                <a:cs typeface="Avenir Medium"/>
              </a:rPr>
              <a:t>VOOR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a:solidFill>
                  <a:schemeClr val="bg1"/>
                </a:solidFill>
                <a:latin typeface="Avenir Book"/>
                <a:cs typeface="Avenir Book"/>
              </a:rPr>
              <a:t>]</a:t>
            </a:r>
            <a:endParaRPr lang="en-GB" sz="2400" dirty="0">
              <a:solidFill>
                <a:schemeClr val="bg1"/>
              </a:solidFill>
              <a:latin typeface="Avenir Medium"/>
              <a:cs typeface="Avenir Medium"/>
            </a:endParaRPr>
          </a:p>
          <a:p>
            <a:pPr algn="ctr"/>
            <a:endParaRPr lang="de-DE" sz="2400" dirty="0">
              <a:solidFill>
                <a:schemeClr val="bg1"/>
              </a:solidFill>
              <a:latin typeface="Avenir Medium"/>
              <a:cs typeface="Avenir Medium"/>
            </a:endParaRPr>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429" l="676" r="98649"/>
                    </a14:imgEffect>
                  </a14:imgLayer>
                </a14:imgProps>
              </a:ext>
              <a:ext uri="{28A0092B-C50C-407E-A947-70E740481C1C}">
                <a14:useLocalDpi xmlns:a14="http://schemas.microsoft.com/office/drawing/2010/main" val="0"/>
              </a:ext>
            </a:extLst>
          </a:blip>
          <a:srcRect/>
          <a:stretch>
            <a:fillRect/>
          </a:stretch>
        </p:blipFill>
        <p:spPr bwMode="auto">
          <a:xfrm>
            <a:off x="6804248" y="272325"/>
            <a:ext cx="936104" cy="7084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500936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Stock-509919321_sup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592" y="-351512"/>
            <a:ext cx="10657184" cy="6588824"/>
          </a:xfrm>
          <a:prstGeom prst="rect">
            <a:avLst/>
          </a:prstGeom>
        </p:spPr>
      </p:pic>
      <p:sp>
        <p:nvSpPr>
          <p:cNvPr id="6" name="Rectangle 5"/>
          <p:cNvSpPr/>
          <p:nvPr/>
        </p:nvSpPr>
        <p:spPr>
          <a:xfrm>
            <a:off x="-17930" y="6212977"/>
            <a:ext cx="9235366" cy="67739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Avenir Medium"/>
                <a:cs typeface="Avenir Medium"/>
              </a:rPr>
              <a:t>DE FAMILIE </a:t>
            </a:r>
            <a:r>
              <a:rPr lang="en-GB" sz="2800" dirty="0">
                <a:solidFill>
                  <a:schemeClr val="bg1"/>
                </a:solidFill>
                <a:latin typeface="Avenir Book"/>
                <a:cs typeface="Avenir Book"/>
              </a:rPr>
              <a:t>[</a:t>
            </a:r>
            <a:r>
              <a:rPr lang="en-GB" sz="2800" dirty="0" err="1">
                <a:solidFill>
                  <a:schemeClr val="bg1"/>
                </a:solidFill>
                <a:latin typeface="Avenir Book"/>
                <a:cs typeface="Avenir Book"/>
              </a:rPr>
              <a:t>Familienaam</a:t>
            </a:r>
            <a:r>
              <a:rPr lang="en-GB" sz="2800" dirty="0" smtClean="0">
                <a:solidFill>
                  <a:schemeClr val="bg1"/>
                </a:solidFill>
                <a:latin typeface="Avenir Book"/>
                <a:cs typeface="Avenir Book"/>
              </a:rPr>
              <a:t>]</a:t>
            </a:r>
            <a:endParaRPr lang="en-GB" sz="2800" dirty="0">
              <a:solidFill>
                <a:schemeClr val="bg1"/>
              </a:solidFill>
              <a:latin typeface="Avenir Medium"/>
              <a:cs typeface="Avenir Medium"/>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7437">
            <a:off x="93284" y="-1129011"/>
            <a:ext cx="8582741" cy="6437056"/>
          </a:xfrm>
          <a:prstGeom prst="rect">
            <a:avLst/>
          </a:prstGeom>
        </p:spPr>
      </p:pic>
    </p:spTree>
    <p:extLst>
      <p:ext uri="{BB962C8B-B14F-4D97-AF65-F5344CB8AC3E}">
        <p14:creationId xmlns:p14="http://schemas.microsoft.com/office/powerpoint/2010/main" val="13465428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6" name="TextBox 5"/>
          <p:cNvSpPr txBox="1"/>
          <p:nvPr/>
        </p:nvSpPr>
        <p:spPr>
          <a:xfrm>
            <a:off x="395536" y="1950799"/>
            <a:ext cx="5976664" cy="3123932"/>
          </a:xfrm>
          <a:prstGeom prst="rect">
            <a:avLst/>
          </a:prstGeom>
          <a:noFill/>
        </p:spPr>
        <p:txBody>
          <a:bodyPr wrap="square" rtlCol="0">
            <a:spAutoFit/>
          </a:bodyPr>
          <a:lstStyle/>
          <a:p>
            <a:pPr algn="just"/>
            <a:r>
              <a:rPr lang="fr-FR" sz="1100" dirty="0" err="1">
                <a:solidFill>
                  <a:srgbClr val="E31C79"/>
                </a:solidFill>
                <a:latin typeface="Fakt Slab Pro Lt" panose="02000000000000000000" pitchFamily="2" charset="0"/>
              </a:rPr>
              <a:t>Maak</a:t>
            </a:r>
            <a:r>
              <a:rPr lang="fr-FR" sz="1100" dirty="0">
                <a:solidFill>
                  <a:srgbClr val="E31C79"/>
                </a:solidFill>
                <a:latin typeface="Fakt Slab Pro Lt" panose="02000000000000000000" pitchFamily="2" charset="0"/>
              </a:rPr>
              <a:t> </a:t>
            </a:r>
            <a:r>
              <a:rPr lang="fr-FR" sz="1100" dirty="0" err="1">
                <a:solidFill>
                  <a:srgbClr val="E31C79"/>
                </a:solidFill>
                <a:latin typeface="Fakt Slab Pro Lt" panose="02000000000000000000" pitchFamily="2" charset="0"/>
              </a:rPr>
              <a:t>kennis</a:t>
            </a:r>
            <a:r>
              <a:rPr lang="fr-FR" sz="1100" dirty="0">
                <a:solidFill>
                  <a:srgbClr val="E31C79"/>
                </a:solidFill>
                <a:latin typeface="Fakt Slab Pro Lt" panose="02000000000000000000" pitchFamily="2" charset="0"/>
              </a:rPr>
              <a:t> met [Naam1</a:t>
            </a:r>
            <a:r>
              <a:rPr lang="fr-FR" sz="1100" dirty="0" smtClean="0">
                <a:solidFill>
                  <a:srgbClr val="E31C79"/>
                </a:solidFill>
                <a:latin typeface="Fakt Slab Pro Lt" panose="02000000000000000000" pitchFamily="2" charset="0"/>
              </a:rPr>
              <a:t>]</a:t>
            </a:r>
            <a:r>
              <a:rPr lang="en-GB" sz="1100" dirty="0" smtClean="0">
                <a:solidFill>
                  <a:srgbClr val="E31C79"/>
                </a:solidFill>
                <a:latin typeface="Fakt Slab Pro Lt" panose="02000000000000000000" pitchFamily="2" charset="0"/>
              </a:rPr>
              <a:t>.</a:t>
            </a:r>
          </a:p>
          <a:p>
            <a:pPr algn="just"/>
            <a:endParaRPr lang="fr-FR" sz="800" dirty="0">
              <a:solidFill>
                <a:srgbClr val="E31C79"/>
              </a:solidFill>
              <a:latin typeface="Fakt Slab Pro Lt" panose="02000000000000000000" pitchFamily="2" charset="0"/>
            </a:endParaRPr>
          </a:p>
          <a:p>
            <a:pPr algn="just"/>
            <a:r>
              <a:rPr lang="en-US" sz="1100" dirty="0">
                <a:solidFill>
                  <a:srgbClr val="1B1D3E"/>
                </a:solidFill>
                <a:latin typeface="Fakt Slab Pro Lt" panose="02000000000000000000" pitchFamily="2" charset="0"/>
              </a:rPr>
              <a:t>[Naam1]</a:t>
            </a:r>
            <a:r>
              <a:rPr lang="nl-NL" sz="1100" dirty="0">
                <a:solidFill>
                  <a:srgbClr val="0C2340"/>
                </a:solidFill>
                <a:latin typeface="Fakt Slab Pro Lt" panose="02000000000000000000" pitchFamily="2" charset="0"/>
              </a:rPr>
              <a:t> is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Leeftijd</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jaar oud, woont in </a:t>
            </a:r>
            <a:r>
              <a:rPr lang="en-US" sz="1100" dirty="0" smtClean="0">
                <a:solidFill>
                  <a:srgbClr val="1B1D3E"/>
                </a:solidFill>
                <a:latin typeface="Fakt Slab Pro Lt" panose="02000000000000000000" pitchFamily="2" charset="0"/>
              </a:rPr>
              <a:t>[Stad1]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en is vader van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Naam2]</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Leeftijd</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jaar, die samen met zijn vriendin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Naam3]</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in </a:t>
            </a:r>
            <a:r>
              <a:rPr lang="en-US" sz="1100" dirty="0" smtClean="0">
                <a:solidFill>
                  <a:srgbClr val="1B1D3E"/>
                </a:solidFill>
                <a:latin typeface="Fakt Slab Pro Lt" panose="02000000000000000000" pitchFamily="2" charset="0"/>
              </a:rPr>
              <a:t>[Stad2/Land2]</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woont.</a:t>
            </a:r>
          </a:p>
          <a:p>
            <a:pPr algn="just"/>
            <a:endParaRPr lang="nl-NL" sz="800" dirty="0">
              <a:solidFill>
                <a:srgbClr val="0C2340"/>
              </a:solidFill>
              <a:latin typeface="Fakt Slab Pro Lt" panose="02000000000000000000" pitchFamily="2" charset="0"/>
            </a:endParaRPr>
          </a:p>
          <a:p>
            <a:pPr algn="just"/>
            <a:r>
              <a:rPr lang="en-US" sz="1100" dirty="0">
                <a:solidFill>
                  <a:srgbClr val="1B1D3E"/>
                </a:solidFill>
                <a:latin typeface="Fakt Slab Pro Lt" panose="02000000000000000000" pitchFamily="2" charset="0"/>
              </a:rPr>
              <a:t>[Naam1]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is aan het scheiden en de relatie met zijn toekomstige ex-vrouw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Naam4]</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verloopt stroef. Hij wil geen enkele vorm van persoonlijke relatie met haar onderhouden, laat staan een verbintenis in de vorm van een actief van economische of financiële aard. </a:t>
            </a:r>
          </a:p>
          <a:p>
            <a:pPr algn="just"/>
            <a:endParaRPr lang="nl-NL" sz="800" dirty="0">
              <a:solidFill>
                <a:srgbClr val="0C2340"/>
              </a:solidFill>
              <a:latin typeface="Fakt Slab Pro Lt" panose="02000000000000000000" pitchFamily="2" charset="0"/>
            </a:endParaRPr>
          </a:p>
          <a:p>
            <a:pPr algn="just"/>
            <a:r>
              <a:rPr lang="en-US" sz="1100" dirty="0">
                <a:solidFill>
                  <a:srgbClr val="1B1D3E"/>
                </a:solidFill>
                <a:latin typeface="Fakt Slab Pro Lt" panose="02000000000000000000" pitchFamily="2" charset="0"/>
              </a:rPr>
              <a:t>[Naam1]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werkt in een </a:t>
            </a:r>
            <a:r>
              <a:rPr lang="nl-NL" sz="1100" dirty="0" smtClean="0">
                <a:solidFill>
                  <a:srgbClr val="0C2340"/>
                </a:solidFill>
                <a:latin typeface="Fakt Slab Pro Lt" panose="02000000000000000000" pitchFamily="2" charset="0"/>
              </a:rPr>
              <a:t>bedrijf </a:t>
            </a:r>
            <a:r>
              <a:rPr lang="nl-NL" sz="1100" dirty="0">
                <a:solidFill>
                  <a:srgbClr val="0C2340"/>
                </a:solidFill>
                <a:latin typeface="Fakt Slab Pro Lt" panose="02000000000000000000" pitchFamily="2" charset="0"/>
              </a:rPr>
              <a:t>dat wil uitbreiden naar </a:t>
            </a:r>
            <a:r>
              <a:rPr lang="en-US" sz="1100" dirty="0" smtClean="0">
                <a:solidFill>
                  <a:srgbClr val="1B1D3E"/>
                </a:solidFill>
                <a:latin typeface="Fakt Slab Pro Lt" panose="02000000000000000000" pitchFamily="2" charset="0"/>
              </a:rPr>
              <a:t>[Stad3]</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Daarom hebben ze </a:t>
            </a:r>
            <a:r>
              <a:rPr lang="en-US" sz="1100" dirty="0">
                <a:solidFill>
                  <a:srgbClr val="1B1D3E"/>
                </a:solidFill>
                <a:latin typeface="Fakt Slab Pro Lt" panose="02000000000000000000" pitchFamily="2" charset="0"/>
              </a:rPr>
              <a:t>[Naam1]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gevraagd om naar </a:t>
            </a:r>
            <a:r>
              <a:rPr lang="en-US" sz="1100" dirty="0" smtClean="0">
                <a:solidFill>
                  <a:srgbClr val="1B1D3E"/>
                </a:solidFill>
                <a:latin typeface="Fakt Slab Pro Lt" panose="02000000000000000000" pitchFamily="2" charset="0"/>
              </a:rPr>
              <a:t>[Land3]</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te verhuizen om daar het nieuwe bedrijf op te starten en te leiden. De geschatte expattermijn bedraagt minstens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Aantal</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jaar. Het is dus waarschijnlijk dat </a:t>
            </a:r>
            <a:r>
              <a:rPr lang="en-US" sz="1100" dirty="0">
                <a:solidFill>
                  <a:srgbClr val="1B1D3E"/>
                </a:solidFill>
                <a:latin typeface="Fakt Slab Pro Lt" panose="02000000000000000000" pitchFamily="2" charset="0"/>
              </a:rPr>
              <a:t>[Naam1]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in </a:t>
            </a:r>
            <a:r>
              <a:rPr lang="en-US" sz="1100" dirty="0" smtClean="0">
                <a:solidFill>
                  <a:srgbClr val="1B1D3E"/>
                </a:solidFill>
                <a:latin typeface="Fakt Slab Pro Lt" panose="02000000000000000000" pitchFamily="2" charset="0"/>
              </a:rPr>
              <a:t>[Land3]</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zal wonen als hij met pensioen gaat. </a:t>
            </a:r>
          </a:p>
          <a:p>
            <a:pPr algn="just"/>
            <a:endParaRPr lang="nl-NL" sz="800" dirty="0">
              <a:solidFill>
                <a:srgbClr val="0C2340"/>
              </a:solidFill>
              <a:latin typeface="Fakt Slab Pro Lt" panose="02000000000000000000" pitchFamily="2" charset="0"/>
            </a:endParaRPr>
          </a:p>
          <a:p>
            <a:pPr algn="just"/>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Naam2]</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werkt in </a:t>
            </a:r>
            <a:r>
              <a:rPr lang="en-US" sz="1100" dirty="0" smtClean="0">
                <a:solidFill>
                  <a:srgbClr val="1B1D3E"/>
                </a:solidFill>
                <a:latin typeface="Fakt Slab Pro Lt" panose="02000000000000000000" pitchFamily="2" charset="0"/>
              </a:rPr>
              <a:t>[Stad2]</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en </a:t>
            </a:r>
            <a:r>
              <a:rPr lang="nl-NL" sz="1100" dirty="0">
                <a:solidFill>
                  <a:srgbClr val="0C2340"/>
                </a:solidFill>
                <a:latin typeface="Fakt Slab Pro Lt" panose="02000000000000000000" pitchFamily="2" charset="0"/>
              </a:rPr>
              <a:t>hoopt daar zijn professionele carrière op lange termijn uit te bouwen, omdat zijn vriendin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Naam3]</a:t>
            </a:r>
            <a:r>
              <a:rPr lang="nl-NL" sz="1100" dirty="0" smtClean="0">
                <a:solidFill>
                  <a:srgbClr val="0C2340"/>
                </a:solidFill>
                <a:latin typeface="Fakt Slab Pro Lt" panose="02000000000000000000" pitchFamily="2" charset="0"/>
              </a:rPr>
              <a:t>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Nationaliteit</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is.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Naam2]</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verwacht dat hij in de komende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Aantal</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jaar een eenmalige, maar grote uitgave zal moeten doen, wegens de aankoop van </a:t>
            </a:r>
            <a:r>
              <a:rPr lang="nl-NL" sz="1100" dirty="0" smtClean="0">
                <a:solidFill>
                  <a:srgbClr val="0C2340"/>
                </a:solidFill>
                <a:latin typeface="Fakt Slab Pro Lt" panose="02000000000000000000" pitchFamily="2" charset="0"/>
              </a:rPr>
              <a:t>vastgoed </a:t>
            </a:r>
            <a:r>
              <a:rPr lang="nl-NL" sz="1100" dirty="0">
                <a:solidFill>
                  <a:srgbClr val="0C2340"/>
                </a:solidFill>
                <a:latin typeface="Fakt Slab Pro Lt" panose="02000000000000000000" pitchFamily="2" charset="0"/>
              </a:rPr>
              <a:t>in de stad, of het volgen van een MBA in een </a:t>
            </a:r>
            <a:r>
              <a:rPr lang="en-US" sz="1100" dirty="0" smtClean="0">
                <a:solidFill>
                  <a:srgbClr val="0C2340"/>
                </a:solidFill>
                <a:latin typeface="Fakt Slab Pro Lt" panose="02000000000000000000" pitchFamily="2" charset="0"/>
              </a:rPr>
              <a:t>business </a:t>
            </a:r>
            <a:r>
              <a:rPr lang="nl-NL" sz="1100" dirty="0" smtClean="0">
                <a:solidFill>
                  <a:srgbClr val="0C2340"/>
                </a:solidFill>
                <a:latin typeface="Fakt Slab Pro Lt" panose="02000000000000000000" pitchFamily="2" charset="0"/>
              </a:rPr>
              <a:t>school</a:t>
            </a:r>
            <a:r>
              <a:rPr lang="nl-NL" sz="1100" dirty="0">
                <a:solidFill>
                  <a:srgbClr val="0C2340"/>
                </a:solidFill>
                <a:latin typeface="Fakt Slab Pro Lt" panose="02000000000000000000" pitchFamily="2" charset="0"/>
              </a:rPr>
              <a:t>. Hiervoor zal hij wellicht financiële steun van zijn familie nodig hebben. </a:t>
            </a:r>
          </a:p>
        </p:txBody>
      </p:sp>
      <p:sp>
        <p:nvSpPr>
          <p:cNvPr id="16" name="Rectangle 15"/>
          <p:cNvSpPr/>
          <p:nvPr/>
        </p:nvSpPr>
        <p:spPr>
          <a:xfrm>
            <a:off x="-36512" y="-4167"/>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17" name="TextBox 16"/>
          <p:cNvSpPr txBox="1"/>
          <p:nvPr/>
        </p:nvSpPr>
        <p:spPr>
          <a:xfrm>
            <a:off x="1547664" y="447055"/>
            <a:ext cx="6048672" cy="461665"/>
          </a:xfrm>
          <a:prstGeom prst="rect">
            <a:avLst/>
          </a:prstGeom>
          <a:noFill/>
        </p:spPr>
        <p:txBody>
          <a:bodyPr wrap="square" rtlCol="0">
            <a:spAutoFit/>
          </a:bodyPr>
          <a:lstStyle/>
          <a:p>
            <a:pPr algn="ctr"/>
            <a:r>
              <a:rPr lang="fr-FR" sz="2400" dirty="0">
                <a:solidFill>
                  <a:schemeClr val="bg1"/>
                </a:solidFill>
                <a:latin typeface="Avenir Medium"/>
                <a:cs typeface="Avenir Medium"/>
              </a:rPr>
              <a:t>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sp>
        <p:nvSpPr>
          <p:cNvPr id="3" name="Rectangle 2"/>
          <p:cNvSpPr/>
          <p:nvPr/>
        </p:nvSpPr>
        <p:spPr>
          <a:xfrm>
            <a:off x="395536" y="5028272"/>
            <a:ext cx="5904656" cy="1785104"/>
          </a:xfrm>
          <a:prstGeom prst="rect">
            <a:avLst/>
          </a:prstGeom>
        </p:spPr>
        <p:txBody>
          <a:bodyPr wrap="square">
            <a:spAutoFit/>
          </a:bodyPr>
          <a:lstStyle/>
          <a:p>
            <a:pPr algn="just"/>
            <a:r>
              <a:rPr lang="nl-BE" sz="1100" dirty="0">
                <a:solidFill>
                  <a:srgbClr val="0C2340"/>
                </a:solidFill>
                <a:latin typeface="Fakt Slab Pro Lt" panose="02000000000000000000" pitchFamily="2" charset="0"/>
              </a:rPr>
              <a:t>De activa van </a:t>
            </a:r>
            <a:r>
              <a:rPr lang="en-US" sz="1100" dirty="0">
                <a:solidFill>
                  <a:srgbClr val="1B1D3E"/>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bestaan hoofdzakelijk uit de gezinswoning in </a:t>
            </a:r>
            <a:r>
              <a:rPr lang="en-US" sz="1100" dirty="0" smtClean="0">
                <a:solidFill>
                  <a:srgbClr val="1B1D3E"/>
                </a:solidFill>
                <a:latin typeface="Fakt Slab Pro Lt" panose="02000000000000000000" pitchFamily="2" charset="0"/>
              </a:rPr>
              <a:t>[Stad1-Land1]</a:t>
            </a:r>
            <a:r>
              <a:rPr lang="nl-NL" sz="1100" dirty="0" smtClean="0">
                <a:solidFill>
                  <a:srgbClr val="0C2340"/>
                </a:solidFill>
                <a:latin typeface="Fakt Slab Pro Lt" panose="02000000000000000000" pitchFamily="2" charset="0"/>
              </a:rPr>
              <a:t> </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een tweede residentie in </a:t>
            </a:r>
            <a:r>
              <a:rPr lang="en-US" sz="1100" dirty="0" smtClean="0">
                <a:solidFill>
                  <a:srgbClr val="1B1D3E"/>
                </a:solidFill>
                <a:latin typeface="Fakt Slab Pro Lt" panose="02000000000000000000" pitchFamily="2" charset="0"/>
              </a:rPr>
              <a:t>[Stad4-Land1]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en financiële activa (cash, obligaties, aandelen) ter waarde van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Bedrag</a:t>
            </a:r>
            <a:r>
              <a:rPr lang="en-US" sz="1100" dirty="0" smtClean="0">
                <a:solidFill>
                  <a:srgbClr val="1B1D3E"/>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smtClean="0">
                <a:solidFill>
                  <a:srgbClr val="0C2340"/>
                </a:solidFill>
                <a:latin typeface="Fakt Slab Pro Lt" panose="02000000000000000000" pitchFamily="2" charset="0"/>
              </a:rPr>
              <a:t>euro. Het </a:t>
            </a:r>
            <a:r>
              <a:rPr lang="nl-BE" sz="1100" dirty="0">
                <a:solidFill>
                  <a:srgbClr val="0C2340"/>
                </a:solidFill>
                <a:latin typeface="Fakt Slab Pro Lt" panose="02000000000000000000" pitchFamily="2" charset="0"/>
              </a:rPr>
              <a:t>beheer verloopt vanuit </a:t>
            </a:r>
            <a:r>
              <a:rPr lang="en-US" sz="1100" dirty="0" smtClean="0">
                <a:solidFill>
                  <a:srgbClr val="1B1D3E"/>
                </a:solidFill>
                <a:latin typeface="Fakt Slab Pro Lt" panose="02000000000000000000" pitchFamily="2" charset="0"/>
              </a:rPr>
              <a:t>[Land1]</a:t>
            </a:r>
            <a:r>
              <a:rPr lang="nl-NL" sz="1100" dirty="0" smtClean="0">
                <a:solidFill>
                  <a:srgbClr val="0C2340"/>
                </a:solidFill>
                <a:latin typeface="Fakt Slab Pro Lt" panose="02000000000000000000" pitchFamily="2" charset="0"/>
              </a:rPr>
              <a:t> </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hoewel de depothoudende bank Luxemburgs is.</a:t>
            </a:r>
          </a:p>
          <a:p>
            <a:pPr algn="just"/>
            <a:endParaRPr lang="nl-BE" sz="800" dirty="0">
              <a:solidFill>
                <a:srgbClr val="0C2340"/>
              </a:solidFill>
              <a:latin typeface="Fakt Slab Pro Lt" panose="02000000000000000000" pitchFamily="2" charset="0"/>
            </a:endParaRPr>
          </a:p>
          <a:p>
            <a:pPr algn="just"/>
            <a:r>
              <a:rPr lang="en-US" sz="1100" dirty="0">
                <a:solidFill>
                  <a:srgbClr val="1B1D3E"/>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zal op de polis intekenen. </a:t>
            </a:r>
            <a:r>
              <a:rPr lang="en-US" sz="1100" dirty="0">
                <a:solidFill>
                  <a:srgbClr val="1B1D3E"/>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zullen de verzekerde levens zijn.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Naam3]</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zal de begunstigde zijn wanneer het overlijdensevenement </a:t>
            </a:r>
            <a:r>
              <a:rPr lang="nl-BE" sz="1100" dirty="0" smtClean="0">
                <a:solidFill>
                  <a:srgbClr val="0C2340"/>
                </a:solidFill>
                <a:latin typeface="Fakt Slab Pro Lt" panose="02000000000000000000" pitchFamily="2" charset="0"/>
              </a:rPr>
              <a:t>plaatsvindt </a:t>
            </a:r>
            <a:r>
              <a:rPr lang="nl-BE" sz="1100" dirty="0">
                <a:solidFill>
                  <a:srgbClr val="0C2340"/>
                </a:solidFill>
                <a:latin typeface="Fakt Slab Pro Lt" panose="02000000000000000000" pitchFamily="2" charset="0"/>
              </a:rPr>
              <a:t>en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Naam2]</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wanneer het overlevingsevenement plaatsvindt. De premie zal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Bedrag</a:t>
            </a:r>
            <a:r>
              <a:rPr lang="en-US" sz="1100" dirty="0" smtClean="0">
                <a:solidFill>
                  <a:srgbClr val="1B1D3E"/>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euro bedragen en de termijn zal op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Aantal</a:t>
            </a:r>
            <a:r>
              <a:rPr lang="en-US" sz="1100" dirty="0" smtClean="0">
                <a:solidFill>
                  <a:srgbClr val="1B1D3E"/>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jaar vastgelegd worden. </a:t>
            </a:r>
            <a:r>
              <a:rPr lang="en-US" sz="1100" dirty="0">
                <a:solidFill>
                  <a:srgbClr val="1B1D3E"/>
                </a:solidFill>
                <a:latin typeface="Fakt Slab Pro Lt" panose="02000000000000000000" pitchFamily="2" charset="0"/>
              </a:rPr>
              <a:t>[Naam1]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zal, terwijl hij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Nationaliteit</a:t>
            </a:r>
            <a:r>
              <a:rPr lang="en-US" sz="1100" dirty="0" smtClean="0">
                <a:solidFill>
                  <a:srgbClr val="1B1D3E"/>
                </a:solidFill>
                <a:latin typeface="Fakt Slab Pro Lt" panose="02000000000000000000" pitchFamily="2" charset="0"/>
              </a:rPr>
              <a:t>]</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ingezetene is, intekenen op een product naar </a:t>
            </a:r>
            <a:r>
              <a:rPr lang="en-US" sz="1100" dirty="0" smtClean="0">
                <a:solidFill>
                  <a:srgbClr val="1B1D3E"/>
                </a:solidFill>
                <a:latin typeface="Fakt Slab Pro Lt" panose="02000000000000000000" pitchFamily="2" charset="0"/>
              </a:rPr>
              <a:t>[Land1]</a:t>
            </a:r>
            <a:r>
              <a:rPr lang="nl-BE" sz="1100" dirty="0" smtClean="0">
                <a:solidFill>
                  <a:srgbClr val="0C2340"/>
                </a:solidFill>
                <a:latin typeface="Fakt Slab Pro Lt" panose="02000000000000000000" pitchFamily="2" charset="0"/>
              </a:rPr>
              <a:t> </a:t>
            </a:r>
            <a:r>
              <a:rPr lang="nl-BE" sz="1100" dirty="0">
                <a:solidFill>
                  <a:srgbClr val="0C2340"/>
                </a:solidFill>
                <a:latin typeface="Fakt Slab Pro Lt" panose="02000000000000000000" pitchFamily="2" charset="0"/>
              </a:rPr>
              <a:t>wet. </a:t>
            </a:r>
          </a:p>
        </p:txBody>
      </p:sp>
      <p:pic>
        <p:nvPicPr>
          <p:cNvPr id="10" name="Image 9" descr="Alvarez.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283" y="1412776"/>
            <a:ext cx="1555157" cy="4968552"/>
          </a:xfrm>
          <a:prstGeom prst="rect">
            <a:avLst/>
          </a:prstGeom>
        </p:spPr>
      </p:pic>
      <p:sp>
        <p:nvSpPr>
          <p:cNvPr id="12" name="TextBox 11"/>
          <p:cNvSpPr txBox="1"/>
          <p:nvPr/>
        </p:nvSpPr>
        <p:spPr>
          <a:xfrm>
            <a:off x="395536" y="1412776"/>
            <a:ext cx="8568953" cy="584775"/>
          </a:xfrm>
          <a:prstGeom prst="rect">
            <a:avLst/>
          </a:prstGeom>
          <a:noFill/>
        </p:spPr>
        <p:txBody>
          <a:bodyPr wrap="square" rtlCol="0">
            <a:spAutoFit/>
          </a:bodyPr>
          <a:lstStyle/>
          <a:p>
            <a:r>
              <a:rPr lang="fr-FR" sz="1600" dirty="0">
                <a:solidFill>
                  <a:srgbClr val="1B1D3E"/>
                </a:solidFill>
                <a:latin typeface="Avenir Book"/>
                <a:cs typeface="Avenir Book"/>
              </a:rPr>
              <a:t>[</a:t>
            </a:r>
            <a:r>
              <a:rPr lang="fr-FR" sz="1600" dirty="0" smtClean="0">
                <a:solidFill>
                  <a:srgbClr val="1B1D3E"/>
                </a:solidFill>
                <a:latin typeface="Avenir Book"/>
                <a:cs typeface="Avenir Book"/>
              </a:rPr>
              <a:t>Naam1] ([</a:t>
            </a:r>
            <a:r>
              <a:rPr lang="fr-FR" sz="1600" dirty="0" err="1" smtClean="0">
                <a:solidFill>
                  <a:srgbClr val="1B1D3E"/>
                </a:solidFill>
                <a:latin typeface="Avenir Book"/>
                <a:cs typeface="Avenir Book"/>
              </a:rPr>
              <a:t>leeftijd</a:t>
            </a:r>
            <a:r>
              <a:rPr lang="fr-FR" sz="1600" dirty="0" smtClean="0">
                <a:solidFill>
                  <a:srgbClr val="1B1D3E"/>
                </a:solidFill>
                <a:latin typeface="Avenir Book"/>
                <a:cs typeface="Avenir Book"/>
              </a:rPr>
              <a:t>] </a:t>
            </a:r>
            <a:r>
              <a:rPr lang="fr-FR" sz="1600" dirty="0" err="1" smtClean="0">
                <a:solidFill>
                  <a:srgbClr val="1B1D3E"/>
                </a:solidFill>
                <a:latin typeface="Avenir Book"/>
                <a:cs typeface="Avenir Book"/>
              </a:rPr>
              <a:t>jaar</a:t>
            </a:r>
            <a:r>
              <a:rPr lang="fr-FR" sz="1600" dirty="0" smtClean="0">
                <a:solidFill>
                  <a:srgbClr val="1B1D3E"/>
                </a:solidFill>
                <a:latin typeface="Avenir Book"/>
                <a:cs typeface="Avenir Book"/>
              </a:rPr>
              <a:t>) </a:t>
            </a:r>
          </a:p>
          <a:p>
            <a:r>
              <a:rPr lang="nl-NL" sz="1600" dirty="0" smtClean="0">
                <a:solidFill>
                  <a:srgbClr val="009BC1"/>
                </a:solidFill>
                <a:latin typeface="Fakt Slab Pro Bnd"/>
                <a:cs typeface="Fakt Slab Pro Bnd"/>
              </a:rPr>
              <a:t>Woont </a:t>
            </a:r>
            <a:r>
              <a:rPr lang="nl-NL" sz="1600" dirty="0">
                <a:solidFill>
                  <a:srgbClr val="009BC1"/>
                </a:solidFill>
                <a:latin typeface="Fakt Slab Pro Bnd"/>
                <a:cs typeface="Fakt Slab Pro Bnd"/>
              </a:rPr>
              <a:t>in </a:t>
            </a:r>
            <a:r>
              <a:rPr lang="fr-FR" sz="1600" dirty="0">
                <a:solidFill>
                  <a:srgbClr val="009BC1"/>
                </a:solidFill>
                <a:latin typeface="Fakt Slab Pro Bnd"/>
                <a:cs typeface="Fakt Slab Pro Bnd"/>
              </a:rPr>
              <a:t>[</a:t>
            </a:r>
            <a:r>
              <a:rPr lang="fr-FR" sz="1600" dirty="0" err="1">
                <a:solidFill>
                  <a:srgbClr val="009BC1"/>
                </a:solidFill>
                <a:latin typeface="Fakt Slab Pro Bnd"/>
                <a:cs typeface="Fakt Slab Pro Bnd"/>
              </a:rPr>
              <a:t>Stad</a:t>
            </a:r>
            <a:r>
              <a:rPr lang="fr-FR" sz="1600" dirty="0">
                <a:solidFill>
                  <a:srgbClr val="009BC1"/>
                </a:solidFill>
                <a:latin typeface="Fakt Slab Pro Bnd"/>
                <a:cs typeface="Fakt Slab Pro Bnd"/>
              </a:rPr>
              <a:t>]</a:t>
            </a:r>
            <a:endParaRPr lang="nl-NL" sz="1600" dirty="0">
              <a:solidFill>
                <a:srgbClr val="009BC1"/>
              </a:solidFill>
              <a:latin typeface="Fakt Slab Pro Bnd"/>
              <a:cs typeface="Fakt Slab Pro Bnd"/>
            </a:endParaRPr>
          </a:p>
        </p:txBody>
      </p:sp>
      <p:sp>
        <p:nvSpPr>
          <p:cNvPr id="13" name="ZoneTexte 2"/>
          <p:cNvSpPr txBox="1"/>
          <p:nvPr/>
        </p:nvSpPr>
        <p:spPr>
          <a:xfrm>
            <a:off x="7073801" y="6303614"/>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[Naam2] </a:t>
            </a:r>
            <a:r>
              <a:rPr lang="fr-FR" sz="700" dirty="0" smtClean="0">
                <a:solidFill>
                  <a:srgbClr val="00AFD7"/>
                </a:solidFill>
                <a:latin typeface="Fakt Slab Pro Bnd"/>
                <a:cs typeface="Fakt Slab Pro Bnd"/>
              </a:rPr>
              <a:t>&amp; </a:t>
            </a:r>
            <a:r>
              <a:rPr lang="fr-FR" sz="700" dirty="0" smtClean="0">
                <a:solidFill>
                  <a:srgbClr val="00AFD7"/>
                </a:solidFill>
                <a:latin typeface="Fakt Slab Pro Bnd"/>
                <a:cs typeface="Fakt Slab Pro Bnd"/>
              </a:rPr>
              <a:t>[Naam3]</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
        <p:nvSpPr>
          <p:cNvPr id="15" name="ZoneTexte 2"/>
          <p:cNvSpPr txBox="1"/>
          <p:nvPr/>
        </p:nvSpPr>
        <p:spPr>
          <a:xfrm>
            <a:off x="7025541" y="3094685"/>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[Naam1]</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Tree>
    <p:extLst>
      <p:ext uri="{BB962C8B-B14F-4D97-AF65-F5344CB8AC3E}">
        <p14:creationId xmlns:p14="http://schemas.microsoft.com/office/powerpoint/2010/main" val="42441087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7" name="Rectangle 16"/>
          <p:cNvSpPr/>
          <p:nvPr/>
        </p:nvSpPr>
        <p:spPr>
          <a:xfrm>
            <a:off x="0"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35210" y="414128"/>
            <a:ext cx="7848872" cy="461665"/>
          </a:xfrm>
          <a:prstGeom prst="rect">
            <a:avLst/>
          </a:prstGeom>
          <a:noFill/>
        </p:spPr>
        <p:txBody>
          <a:bodyPr wrap="square" rtlCol="0">
            <a:spAutoFit/>
          </a:bodyPr>
          <a:lstStyle/>
          <a:p>
            <a:pPr algn="ctr"/>
            <a:r>
              <a:rPr lang="de-DE" sz="2400" dirty="0">
                <a:solidFill>
                  <a:schemeClr val="bg1"/>
                </a:solidFill>
                <a:latin typeface="Avenir Medium"/>
                <a:cs typeface="Avenir Medium"/>
              </a:rPr>
              <a:t>DOELSTELLINGEN VAN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sp>
        <p:nvSpPr>
          <p:cNvPr id="12" name="Rounded Rectangle 5"/>
          <p:cNvSpPr/>
          <p:nvPr/>
        </p:nvSpPr>
        <p:spPr>
          <a:xfrm>
            <a:off x="1835696" y="1844824"/>
            <a:ext cx="6732748"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1400" dirty="0">
                <a:solidFill>
                  <a:srgbClr val="0C2340"/>
                </a:solidFill>
                <a:latin typeface="Fakt Slab Pro Med"/>
                <a:cs typeface="Fakt Slab Pro Med"/>
              </a:rPr>
              <a:t>Meeneem</a:t>
            </a:r>
            <a:r>
              <a:rPr lang="nl-BE" sz="1400" dirty="0" smtClean="0">
                <a:solidFill>
                  <a:srgbClr val="0C2340"/>
                </a:solidFill>
                <a:latin typeface="Fakt Slab Pro Med"/>
                <a:cs typeface="Fakt Slab Pro Med"/>
              </a:rPr>
              <a:t>bare </a:t>
            </a:r>
            <a:r>
              <a:rPr lang="nl-BE" sz="1400" dirty="0">
                <a:solidFill>
                  <a:srgbClr val="0C2340"/>
                </a:solidFill>
                <a:latin typeface="Fakt Slab Pro Med"/>
                <a:cs typeface="Fakt Slab Pro Med"/>
              </a:rPr>
              <a:t>oplossing </a:t>
            </a:r>
            <a:r>
              <a:rPr lang="nl-BE" sz="1400" dirty="0">
                <a:solidFill>
                  <a:srgbClr val="0C2340"/>
                </a:solidFill>
                <a:latin typeface="Fakt Slab Pro Lt" panose="02000000000000000000" pitchFamily="2" charset="0"/>
              </a:rPr>
              <a:t>tussen </a:t>
            </a:r>
            <a:r>
              <a:rPr lang="en-US" sz="1400" dirty="0" smtClean="0">
                <a:solidFill>
                  <a:srgbClr val="0C2340"/>
                </a:solidFill>
                <a:latin typeface="Fakt Slab Pro Med" panose="02000000000000000000" pitchFamily="50" charset="0"/>
              </a:rPr>
              <a:t>[Land1]</a:t>
            </a:r>
            <a:r>
              <a:rPr lang="nl-BE" sz="1400" dirty="0" smtClean="0">
                <a:solidFill>
                  <a:srgbClr val="0C2340"/>
                </a:solidFill>
                <a:latin typeface="Fakt Slab Pro Lt" panose="02000000000000000000" pitchFamily="2" charset="0"/>
              </a:rPr>
              <a:t> </a:t>
            </a:r>
            <a:r>
              <a:rPr lang="nl-BE" sz="1400" dirty="0">
                <a:solidFill>
                  <a:srgbClr val="0C2340"/>
                </a:solidFill>
                <a:latin typeface="Fakt Slab Pro Lt" panose="02000000000000000000" pitchFamily="2" charset="0"/>
              </a:rPr>
              <a:t>en </a:t>
            </a:r>
            <a:r>
              <a:rPr lang="en-US" sz="1400" dirty="0">
                <a:solidFill>
                  <a:srgbClr val="0C2340"/>
                </a:solidFill>
                <a:latin typeface="Fakt Slab Pro Med" panose="02000000000000000000" pitchFamily="50" charset="0"/>
              </a:rPr>
              <a:t>[</a:t>
            </a:r>
            <a:r>
              <a:rPr lang="en-US" sz="1400" dirty="0" smtClean="0">
                <a:solidFill>
                  <a:srgbClr val="0C2340"/>
                </a:solidFill>
                <a:latin typeface="Fakt Slab Pro Med" panose="02000000000000000000" pitchFamily="50" charset="0"/>
              </a:rPr>
              <a:t>Land3]</a:t>
            </a:r>
            <a:r>
              <a:rPr lang="nl-BE" sz="1400" dirty="0" smtClean="0">
                <a:solidFill>
                  <a:srgbClr val="0C2340"/>
                </a:solidFill>
                <a:latin typeface="Fakt Slab Pro Lt" panose="02000000000000000000" pitchFamily="2" charset="0"/>
              </a:rPr>
              <a:t> </a:t>
            </a:r>
            <a:endParaRPr lang="nl-BE" sz="1400" dirty="0">
              <a:solidFill>
                <a:srgbClr val="0C2340"/>
              </a:solidFill>
              <a:latin typeface="Fakt Slab Pro Lt" panose="02000000000000000000" pitchFamily="2" charset="0"/>
            </a:endParaRPr>
          </a:p>
        </p:txBody>
      </p:sp>
      <p:sp>
        <p:nvSpPr>
          <p:cNvPr id="13" name="Rounded Rectangle 8"/>
          <p:cNvSpPr/>
          <p:nvPr/>
        </p:nvSpPr>
        <p:spPr>
          <a:xfrm>
            <a:off x="1835696" y="4005168"/>
            <a:ext cx="6732748"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BE" sz="1400" dirty="0">
                <a:solidFill>
                  <a:srgbClr val="0C2340"/>
                </a:solidFill>
                <a:latin typeface="Fakt Slab Pro Med"/>
                <a:cs typeface="Fakt Slab Pro Med"/>
              </a:rPr>
              <a:t>Activa-overdracht </a:t>
            </a:r>
            <a:r>
              <a:rPr lang="nl-BE" sz="1400" dirty="0">
                <a:solidFill>
                  <a:srgbClr val="0C2340"/>
                </a:solidFill>
                <a:latin typeface="Fakt Slab Pro Lt" panose="02000000000000000000" pitchFamily="2" charset="0"/>
              </a:rPr>
              <a:t>naar </a:t>
            </a:r>
            <a:r>
              <a:rPr lang="en-US" sz="1400" dirty="0" smtClean="0">
                <a:solidFill>
                  <a:srgbClr val="0C2340"/>
                </a:solidFill>
                <a:latin typeface="Fakt Slab Pro Med" panose="02000000000000000000" pitchFamily="50" charset="0"/>
              </a:rPr>
              <a:t>[Naam2]</a:t>
            </a:r>
            <a:r>
              <a:rPr lang="nl-BE" sz="1400" dirty="0" smtClean="0">
                <a:solidFill>
                  <a:srgbClr val="0C2340"/>
                </a:solidFill>
                <a:latin typeface="Fakt Slab Pro Lt" panose="02000000000000000000" pitchFamily="2" charset="0"/>
              </a:rPr>
              <a:t> </a:t>
            </a:r>
            <a:r>
              <a:rPr lang="nl-BE" sz="1400" dirty="0">
                <a:solidFill>
                  <a:srgbClr val="0C2340"/>
                </a:solidFill>
                <a:latin typeface="Fakt Slab Pro Lt" panose="02000000000000000000" pitchFamily="2" charset="0"/>
              </a:rPr>
              <a:t>wanneer hij deze nodig heeft of naar zijn vriendin </a:t>
            </a:r>
            <a:r>
              <a:rPr lang="en-US" sz="1400" dirty="0" smtClean="0">
                <a:solidFill>
                  <a:srgbClr val="0C2340"/>
                </a:solidFill>
                <a:latin typeface="Fakt Slab Pro Med" panose="02000000000000000000" pitchFamily="50" charset="0"/>
              </a:rPr>
              <a:t>[Naam3]</a:t>
            </a:r>
            <a:r>
              <a:rPr lang="nl-BE" sz="1400" dirty="0" smtClean="0">
                <a:solidFill>
                  <a:srgbClr val="0C2340"/>
                </a:solidFill>
                <a:latin typeface="Fakt Slab Pro Lt" panose="02000000000000000000" pitchFamily="2" charset="0"/>
              </a:rPr>
              <a:t> </a:t>
            </a:r>
            <a:r>
              <a:rPr lang="nl-BE" sz="1400" dirty="0">
                <a:solidFill>
                  <a:srgbClr val="0C2340"/>
                </a:solidFill>
                <a:latin typeface="Fakt Slab Pro Lt" panose="02000000000000000000" pitchFamily="2" charset="0"/>
              </a:rPr>
              <a:t>, </a:t>
            </a:r>
            <a:r>
              <a:rPr lang="nl-BE" sz="1400" dirty="0">
                <a:solidFill>
                  <a:srgbClr val="0C2340"/>
                </a:solidFill>
                <a:latin typeface="Fakt Slab Pro Lt" panose="02000000000000000000" pitchFamily="2" charset="0"/>
              </a:rPr>
              <a:t>indien </a:t>
            </a:r>
            <a:r>
              <a:rPr lang="en-US" sz="1400" dirty="0" smtClean="0">
                <a:solidFill>
                  <a:srgbClr val="0C2340"/>
                </a:solidFill>
                <a:latin typeface="Fakt Slab Pro Med" panose="02000000000000000000" pitchFamily="50" charset="0"/>
              </a:rPr>
              <a:t>[Naam1]</a:t>
            </a:r>
            <a:r>
              <a:rPr lang="nl-BE" sz="1400" dirty="0" smtClean="0">
                <a:solidFill>
                  <a:srgbClr val="0C2340"/>
                </a:solidFill>
                <a:latin typeface="Fakt Slab Pro Lt" panose="02000000000000000000" pitchFamily="2" charset="0"/>
              </a:rPr>
              <a:t> </a:t>
            </a:r>
            <a:r>
              <a:rPr lang="nl-BE" sz="1400" dirty="0">
                <a:solidFill>
                  <a:srgbClr val="0C2340"/>
                </a:solidFill>
                <a:latin typeface="Fakt Slab Pro Lt" panose="02000000000000000000" pitchFamily="2" charset="0"/>
              </a:rPr>
              <a:t>en </a:t>
            </a:r>
            <a:r>
              <a:rPr lang="en-US" sz="1400" dirty="0" smtClean="0">
                <a:solidFill>
                  <a:srgbClr val="0C2340"/>
                </a:solidFill>
                <a:latin typeface="Fakt Slab Pro Med" panose="02000000000000000000" pitchFamily="50" charset="0"/>
              </a:rPr>
              <a:t>[Naam2]</a:t>
            </a:r>
            <a:r>
              <a:rPr lang="nl-BE" sz="1400" dirty="0" smtClean="0">
                <a:solidFill>
                  <a:srgbClr val="0C2340"/>
                </a:solidFill>
                <a:latin typeface="Fakt Slab Pro Lt" panose="02000000000000000000" pitchFamily="2" charset="0"/>
              </a:rPr>
              <a:t> </a:t>
            </a:r>
            <a:r>
              <a:rPr lang="nl-BE" sz="1400" dirty="0">
                <a:solidFill>
                  <a:srgbClr val="0C2340"/>
                </a:solidFill>
                <a:latin typeface="Fakt Slab Pro Lt" panose="02000000000000000000" pitchFamily="2" charset="0"/>
              </a:rPr>
              <a:t>allebei zouden overlijden</a:t>
            </a:r>
          </a:p>
        </p:txBody>
      </p:sp>
      <p:sp>
        <p:nvSpPr>
          <p:cNvPr id="14" name="Rounded Rectangle 13"/>
          <p:cNvSpPr/>
          <p:nvPr/>
        </p:nvSpPr>
        <p:spPr>
          <a:xfrm>
            <a:off x="1835696" y="2924996"/>
            <a:ext cx="6732748"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BE" sz="1400" dirty="0">
                <a:solidFill>
                  <a:srgbClr val="0C2340"/>
                </a:solidFill>
                <a:latin typeface="Fakt Slab Pro Med"/>
                <a:cs typeface="Fakt Slab Pro Med"/>
              </a:rPr>
              <a:t>Belastingefficiëntie</a:t>
            </a:r>
            <a:r>
              <a:rPr lang="nl-BE" sz="1400" b="1" dirty="0">
                <a:solidFill>
                  <a:srgbClr val="0C2340"/>
                </a:solidFill>
                <a:latin typeface="Fakt Slab Pro Lt" panose="02000000000000000000" pitchFamily="2" charset="0"/>
              </a:rPr>
              <a:t> </a:t>
            </a:r>
            <a:r>
              <a:rPr lang="nl-BE" sz="1400" dirty="0">
                <a:solidFill>
                  <a:srgbClr val="0C2340"/>
                </a:solidFill>
                <a:latin typeface="Fakt Slab Pro Lt" panose="02000000000000000000" pitchFamily="2" charset="0"/>
              </a:rPr>
              <a:t>van de oplossing, zowel in </a:t>
            </a:r>
            <a:r>
              <a:rPr lang="en-US" sz="1400" dirty="0">
                <a:solidFill>
                  <a:srgbClr val="0C2340"/>
                </a:solidFill>
                <a:latin typeface="Fakt Slab Pro Med" panose="02000000000000000000" pitchFamily="50" charset="0"/>
              </a:rPr>
              <a:t>[Land1]</a:t>
            </a:r>
            <a:r>
              <a:rPr lang="nl-BE" sz="1400" dirty="0" smtClean="0">
                <a:solidFill>
                  <a:srgbClr val="0C2340"/>
                </a:solidFill>
                <a:latin typeface="Fakt Slab Pro Lt" panose="02000000000000000000" pitchFamily="2" charset="0"/>
              </a:rPr>
              <a:t> </a:t>
            </a:r>
            <a:r>
              <a:rPr lang="nl-BE" sz="1400" dirty="0">
                <a:solidFill>
                  <a:srgbClr val="0C2340"/>
                </a:solidFill>
                <a:latin typeface="Fakt Slab Pro Lt" panose="02000000000000000000" pitchFamily="2" charset="0"/>
              </a:rPr>
              <a:t>als in </a:t>
            </a:r>
            <a:r>
              <a:rPr lang="en-US" sz="1400" dirty="0">
                <a:solidFill>
                  <a:srgbClr val="0C2340"/>
                </a:solidFill>
                <a:latin typeface="Fakt Slab Pro Med" panose="02000000000000000000" pitchFamily="50" charset="0"/>
              </a:rPr>
              <a:t>[</a:t>
            </a:r>
            <a:r>
              <a:rPr lang="en-US" sz="1400" dirty="0" smtClean="0">
                <a:solidFill>
                  <a:srgbClr val="0C2340"/>
                </a:solidFill>
                <a:latin typeface="Fakt Slab Pro Med" panose="02000000000000000000" pitchFamily="50" charset="0"/>
              </a:rPr>
              <a:t>Land3]</a:t>
            </a:r>
            <a:r>
              <a:rPr lang="nl-BE" sz="1400" dirty="0" smtClean="0">
                <a:solidFill>
                  <a:srgbClr val="0C2340"/>
                </a:solidFill>
                <a:latin typeface="Fakt Slab Pro Lt" panose="02000000000000000000" pitchFamily="2" charset="0"/>
              </a:rPr>
              <a:t> </a:t>
            </a:r>
            <a:endParaRPr lang="nl-BE" sz="1400" dirty="0">
              <a:solidFill>
                <a:srgbClr val="0C2340"/>
              </a:solidFill>
              <a:latin typeface="Fakt Slab Pro Lt" panose="02000000000000000000" pitchFamily="2" charset="0"/>
            </a:endParaRPr>
          </a:p>
        </p:txBody>
      </p:sp>
      <p:sp>
        <p:nvSpPr>
          <p:cNvPr id="15" name="Rounded Rectangle 9"/>
          <p:cNvSpPr/>
          <p:nvPr/>
        </p:nvSpPr>
        <p:spPr>
          <a:xfrm>
            <a:off x="1835696" y="5091000"/>
            <a:ext cx="6732748"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BE" sz="1400" dirty="0">
                <a:solidFill>
                  <a:srgbClr val="0C2340"/>
                </a:solidFill>
                <a:latin typeface="Fakt Slab Pro Med"/>
                <a:cs typeface="Fakt Slab Pro Med"/>
              </a:rPr>
              <a:t>Uitsluiting van zijn ex-vrouw </a:t>
            </a:r>
            <a:r>
              <a:rPr lang="nl-BE" sz="1400" dirty="0" smtClean="0">
                <a:solidFill>
                  <a:srgbClr val="0C2340"/>
                </a:solidFill>
                <a:latin typeface="Fakt Slab Pro Lt" panose="02000000000000000000" pitchFamily="2" charset="0"/>
              </a:rPr>
              <a:t>van toegang </a:t>
            </a:r>
            <a:r>
              <a:rPr lang="nl-BE" sz="1400" dirty="0">
                <a:solidFill>
                  <a:srgbClr val="0C2340"/>
                </a:solidFill>
                <a:latin typeface="Fakt Slab Pro Lt" panose="02000000000000000000" pitchFamily="2" charset="0"/>
              </a:rPr>
              <a:t>tot zijn persoonlijke activa</a:t>
            </a:r>
          </a:p>
        </p:txBody>
      </p:sp>
      <p:pic>
        <p:nvPicPr>
          <p:cNvPr id="10"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80823" y="1916832"/>
            <a:ext cx="798004" cy="8141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7438" y="3001672"/>
            <a:ext cx="764775" cy="792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754" b="97368" l="1724" r="97414"/>
                    </a14:imgEffect>
                  </a14:imgLayer>
                </a14:imgProps>
              </a:ext>
              <a:ext uri="{28A0092B-C50C-407E-A947-70E740481C1C}">
                <a14:useLocalDpi xmlns:a14="http://schemas.microsoft.com/office/drawing/2010/main" val="0"/>
              </a:ext>
            </a:extLst>
          </a:blip>
          <a:srcRect/>
          <a:stretch>
            <a:fillRect/>
          </a:stretch>
        </p:blipFill>
        <p:spPr bwMode="auto">
          <a:xfrm>
            <a:off x="492762" y="4149080"/>
            <a:ext cx="774126" cy="7607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02510" y="5157192"/>
            <a:ext cx="754630" cy="7612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l="5093"/>
          <a:stretch/>
        </p:blipFill>
        <p:spPr bwMode="auto">
          <a:xfrm>
            <a:off x="7778452" y="26814"/>
            <a:ext cx="1042020" cy="1097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7380" y="543731"/>
            <a:ext cx="631044" cy="5697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477567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28" name="Rectangle 27"/>
          <p:cNvSpPr/>
          <p:nvPr/>
        </p:nvSpPr>
        <p:spPr>
          <a:xfrm>
            <a:off x="0"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5"/>
          <p:cNvSpPr/>
          <p:nvPr/>
        </p:nvSpPr>
        <p:spPr>
          <a:xfrm>
            <a:off x="2592237" y="2276872"/>
            <a:ext cx="6349403" cy="1296144"/>
          </a:xfrm>
          <a:prstGeom prst="roundRect">
            <a:avLst>
              <a:gd name="adj" fmla="val 102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200" dirty="0">
                <a:solidFill>
                  <a:srgbClr val="0C2340"/>
                </a:solidFill>
                <a:latin typeface="Fakt Slab Pro Lt" panose="02000000000000000000" pitchFamily="2" charset="0"/>
              </a:rPr>
              <a:t>Het is van cruciaal belang </a:t>
            </a:r>
            <a:r>
              <a:rPr lang="nl-NL" sz="1200" dirty="0">
                <a:solidFill>
                  <a:srgbClr val="0C2340"/>
                </a:solidFill>
                <a:latin typeface="Fakt Slab Pro Lt" panose="02000000000000000000" pitchFamily="2" charset="0"/>
              </a:rPr>
              <a:t>ervoor te zorgen</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dat ingetekend wordt op het levensverzekeringsproduct terwijl de </a:t>
            </a:r>
            <a:r>
              <a:rPr lang="en-US" sz="1200" dirty="0">
                <a:solidFill>
                  <a:srgbClr val="0C2340"/>
                </a:solidFill>
                <a:latin typeface="Fakt Slab Pro Med" panose="02000000000000000000" pitchFamily="50" charset="0"/>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fiscale residentie nog erkend is vanuit juridisch en fiscaal perspectief, nadat de polishouder een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Land3]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ingezetene wordt. De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Land3]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belastingwet biedt namelijk een specifieke fiscale behandeling voor levensverzekeringen, daarom is het heel erg belangrijk dat ervoor gezorgd wordt dat het product nog steeds volledig erkend blijft in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Land3]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 </a:t>
            </a:r>
            <a:endParaRPr lang="nl-BE" sz="1200" dirty="0">
              <a:solidFill>
                <a:srgbClr val="0C2340"/>
              </a:solidFill>
              <a:latin typeface="Fakt Slab Pro Lt" panose="02000000000000000000" pitchFamily="2" charset="0"/>
            </a:endParaRPr>
          </a:p>
        </p:txBody>
      </p:sp>
      <p:sp>
        <p:nvSpPr>
          <p:cNvPr id="21" name="Rounded Rectangle 17"/>
          <p:cNvSpPr/>
          <p:nvPr/>
        </p:nvSpPr>
        <p:spPr>
          <a:xfrm>
            <a:off x="2592237" y="3933056"/>
            <a:ext cx="6349403" cy="10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200" dirty="0">
                <a:solidFill>
                  <a:srgbClr val="0C2340"/>
                </a:solidFill>
                <a:latin typeface="Fakt Slab Pro Lt" panose="02000000000000000000" pitchFamily="2" charset="0"/>
              </a:rPr>
              <a:t>Het opmaken van een begunstigdenclausule in een levensverzekeringscontract is uiterst belangrijk, omdat dit lijkt op een testament en dus garandeert dat het vermogen van </a:t>
            </a:r>
            <a:r>
              <a:rPr lang="en-US" sz="1200" dirty="0" smtClean="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wordt overgedragen naar zijn geliefden en niet naar iemand anders (bijvoorbeeld zijn ex-vrouw), die uiteindelijk een deel van de opbrengst van het vermogen zou kunnen ontvangen indien </a:t>
            </a:r>
            <a:r>
              <a:rPr lang="en-US" sz="1200" dirty="0" smtClean="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zonder testament zou overlijden. </a:t>
            </a:r>
          </a:p>
        </p:txBody>
      </p:sp>
      <p:sp>
        <p:nvSpPr>
          <p:cNvPr id="27" name="Rounded Rectangle 21"/>
          <p:cNvSpPr/>
          <p:nvPr/>
        </p:nvSpPr>
        <p:spPr>
          <a:xfrm>
            <a:off x="217488" y="2636912"/>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bg1"/>
                </a:solidFill>
                <a:latin typeface="Fakt Slab Pro Bnd"/>
                <a:cs typeface="Fakt Slab Pro Bnd"/>
              </a:rPr>
              <a:t>Meeneem</a:t>
            </a:r>
            <a:r>
              <a:rPr lang="de-DE" sz="1400" dirty="0" err="1" smtClean="0">
                <a:solidFill>
                  <a:schemeClr val="bg1"/>
                </a:solidFill>
                <a:latin typeface="Fakt Slab Pro Bnd"/>
                <a:cs typeface="Fakt Slab Pro Bnd"/>
              </a:rPr>
              <a:t>baarheid</a:t>
            </a:r>
            <a:endParaRPr lang="de-DE" sz="1400" dirty="0">
              <a:solidFill>
                <a:schemeClr val="bg1"/>
              </a:solidFill>
              <a:latin typeface="Fakt Slab Pro Bnd"/>
              <a:cs typeface="Fakt Slab Pro Bnd"/>
            </a:endParaRPr>
          </a:p>
        </p:txBody>
      </p:sp>
      <p:sp>
        <p:nvSpPr>
          <p:cNvPr id="34" name="Rounded Rectangle 23"/>
          <p:cNvSpPr/>
          <p:nvPr/>
        </p:nvSpPr>
        <p:spPr>
          <a:xfrm>
            <a:off x="217488" y="4149080"/>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bg1"/>
                </a:solidFill>
                <a:latin typeface="Fakt Slab Pro Bnd"/>
                <a:cs typeface="Fakt Slab Pro Bnd"/>
              </a:rPr>
              <a:t>Erfenisplanning</a:t>
            </a:r>
            <a:endParaRPr lang="de-DE" sz="1400" dirty="0">
              <a:solidFill>
                <a:schemeClr val="bg1"/>
              </a:solidFill>
              <a:latin typeface="Fakt Slab Pro Bnd"/>
              <a:cs typeface="Fakt Slab Pro Bnd"/>
            </a:endParaRPr>
          </a:p>
        </p:txBody>
      </p:sp>
      <p:sp>
        <p:nvSpPr>
          <p:cNvPr id="23" name="TextBox 28"/>
          <p:cNvSpPr txBox="1"/>
          <p:nvPr/>
        </p:nvSpPr>
        <p:spPr>
          <a:xfrm>
            <a:off x="755576" y="476672"/>
            <a:ext cx="7670948" cy="461665"/>
          </a:xfrm>
          <a:prstGeom prst="rect">
            <a:avLst/>
          </a:prstGeom>
          <a:noFill/>
        </p:spPr>
        <p:txBody>
          <a:bodyPr wrap="square" rtlCol="0">
            <a:spAutoFit/>
          </a:bodyPr>
          <a:lstStyle/>
          <a:p>
            <a:pPr algn="ctr"/>
            <a:r>
              <a:rPr lang="de-DE" sz="2400" dirty="0">
                <a:solidFill>
                  <a:schemeClr val="bg1"/>
                </a:solidFill>
                <a:latin typeface="Avenir Medium"/>
                <a:cs typeface="Avenir Medium"/>
              </a:rPr>
              <a:t>AANDACHTSPUNTEN</a:t>
            </a:r>
          </a:p>
        </p:txBody>
      </p:sp>
      <p:grpSp>
        <p:nvGrpSpPr>
          <p:cNvPr id="24" name="Group 29"/>
          <p:cNvGrpSpPr/>
          <p:nvPr/>
        </p:nvGrpSpPr>
        <p:grpSpPr>
          <a:xfrm>
            <a:off x="6588224" y="332656"/>
            <a:ext cx="790144" cy="684812"/>
            <a:chOff x="0" y="75071"/>
            <a:chExt cx="1343025" cy="1190625"/>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071"/>
              <a:ext cx="1343025"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362727"/>
              <a:ext cx="28575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19" y="829064"/>
              <a:ext cx="266700"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42318575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6300192" cy="6869995"/>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300192" y="0"/>
            <a:ext cx="2843808" cy="6869995"/>
          </a:xfrm>
          <a:prstGeom prst="rect">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31972" y="1434045"/>
            <a:ext cx="4248472" cy="369332"/>
          </a:xfrm>
          <a:prstGeom prst="rect">
            <a:avLst/>
          </a:prstGeom>
          <a:noFill/>
        </p:spPr>
        <p:txBody>
          <a:bodyPr wrap="square" rtlCol="0">
            <a:spAutoFit/>
          </a:bodyPr>
          <a:lstStyle/>
          <a:p>
            <a:pPr algn="ctr"/>
            <a:r>
              <a:rPr lang="nl-NL" dirty="0" smtClean="0">
                <a:solidFill>
                  <a:schemeClr val="bg1"/>
                </a:solidFill>
                <a:latin typeface="Avenir Medium"/>
                <a:cs typeface="Avenir Medium"/>
              </a:rPr>
              <a:t>“Wat </a:t>
            </a:r>
            <a:r>
              <a:rPr lang="nl-NL" dirty="0">
                <a:solidFill>
                  <a:schemeClr val="bg1"/>
                </a:solidFill>
                <a:latin typeface="Avenir Medium"/>
                <a:cs typeface="Avenir Medium"/>
              </a:rPr>
              <a:t>is een </a:t>
            </a:r>
            <a:r>
              <a:rPr lang="nl-NL" dirty="0" smtClean="0">
                <a:solidFill>
                  <a:schemeClr val="bg1"/>
                </a:solidFill>
                <a:latin typeface="Avenir Medium"/>
                <a:cs typeface="Avenir Medium"/>
              </a:rPr>
              <a:t>Levensverzekering”</a:t>
            </a:r>
            <a:endParaRPr lang="nl-NL" dirty="0">
              <a:solidFill>
                <a:schemeClr val="bg1"/>
              </a:solidFill>
              <a:latin typeface="Avenir Medium"/>
              <a:cs typeface="Avenir Medium"/>
            </a:endParaRPr>
          </a:p>
        </p:txBody>
      </p:sp>
      <p:sp>
        <p:nvSpPr>
          <p:cNvPr id="7" name="TextBox 6"/>
          <p:cNvSpPr txBox="1"/>
          <p:nvPr/>
        </p:nvSpPr>
        <p:spPr>
          <a:xfrm>
            <a:off x="1186347" y="1772816"/>
            <a:ext cx="3816424" cy="4524314"/>
          </a:xfrm>
          <a:prstGeom prst="rect">
            <a:avLst/>
          </a:prstGeom>
          <a:noFill/>
        </p:spPr>
        <p:txBody>
          <a:bodyPr wrap="square" rtlCol="0">
            <a:spAutoFit/>
          </a:bodyPr>
          <a:lstStyle/>
          <a:p>
            <a:endParaRPr lang="en-GB" sz="1200" dirty="0">
              <a:solidFill>
                <a:schemeClr val="bg1"/>
              </a:solidFill>
              <a:latin typeface="Fakt Slab Pro Lt" panose="02000000000000000000" pitchFamily="2" charset="0"/>
            </a:endParaRPr>
          </a:p>
          <a:p>
            <a:r>
              <a:rPr lang="en-GB" sz="1200" dirty="0" err="1">
                <a:solidFill>
                  <a:schemeClr val="bg1"/>
                </a:solidFill>
                <a:latin typeface="Fakt Slab Pro Lt" panose="02000000000000000000" pitchFamily="2" charset="0"/>
              </a:rPr>
              <a:t>Levensverzekeringen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kunnen</a:t>
            </a:r>
            <a:r>
              <a:rPr lang="en-GB" sz="1200" dirty="0">
                <a:solidFill>
                  <a:schemeClr val="bg1"/>
                </a:solidFill>
                <a:latin typeface="Fakt Slab Pro Lt" panose="02000000000000000000" pitchFamily="2" charset="0"/>
              </a:rPr>
              <a:t> u </a:t>
            </a:r>
            <a:r>
              <a:rPr lang="en-GB" sz="1200" dirty="0" err="1">
                <a:solidFill>
                  <a:schemeClr val="bg1"/>
                </a:solidFill>
                <a:latin typeface="Fakt Slab Pro Lt" panose="02000000000000000000" pitchFamily="2" charset="0"/>
              </a:rPr>
              <a:t>inspireren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om</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vrij</a:t>
            </a:r>
            <a:r>
              <a:rPr lang="en-GB" sz="1200" dirty="0">
                <a:solidFill>
                  <a:schemeClr val="bg1"/>
                </a:solidFill>
                <a:latin typeface="Fakt Slab Pro Lt" panose="02000000000000000000" pitchFamily="2" charset="0"/>
              </a:rPr>
              <a:t> en </a:t>
            </a:r>
            <a:r>
              <a:rPr lang="en-GB" sz="1200" dirty="0" err="1">
                <a:solidFill>
                  <a:schemeClr val="bg1"/>
                </a:solidFill>
                <a:latin typeface="Fakt Slab Pro Lt" panose="02000000000000000000" pitchFamily="2" charset="0"/>
              </a:rPr>
              <a:t>zorgeloos</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te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leven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terwijl</a:t>
            </a:r>
            <a:r>
              <a:rPr lang="en-GB" sz="1200" dirty="0">
                <a:solidFill>
                  <a:schemeClr val="bg1"/>
                </a:solidFill>
                <a:latin typeface="Fakt Slab Pro Lt" panose="02000000000000000000" pitchFamily="2" charset="0"/>
              </a:rPr>
              <a:t> u </a:t>
            </a:r>
            <a:r>
              <a:rPr lang="en-GB" sz="1200" dirty="0" err="1">
                <a:solidFill>
                  <a:schemeClr val="bg1"/>
                </a:solidFill>
                <a:latin typeface="Fakt Slab Pro Lt" panose="02000000000000000000" pitchFamily="2" charset="0"/>
              </a:rPr>
              <a:t>flexibel</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omgaat</a:t>
            </a:r>
            <a:r>
              <a:rPr lang="en-GB" sz="1200" dirty="0">
                <a:solidFill>
                  <a:schemeClr val="bg1"/>
                </a:solidFill>
                <a:latin typeface="Fakt Slab Pro Lt" panose="02000000000000000000" pitchFamily="2" charset="0"/>
              </a:rPr>
              <a:t> met </a:t>
            </a:r>
            <a:r>
              <a:rPr lang="en-GB" sz="1200" dirty="0" err="1">
                <a:solidFill>
                  <a:schemeClr val="bg1"/>
                </a:solidFill>
                <a:latin typeface="Fakt Slab Pro Lt" panose="02000000000000000000" pitchFamily="2" charset="0"/>
              </a:rPr>
              <a:t>uw</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financiën</a:t>
            </a:r>
            <a:r>
              <a:rPr lang="en-GB" sz="1200" dirty="0">
                <a:solidFill>
                  <a:schemeClr val="bg1"/>
                </a:solidFill>
                <a:latin typeface="Fakt Slab Pro Lt" panose="02000000000000000000" pitchFamily="2" charset="0"/>
              </a:rPr>
              <a:t> en </a:t>
            </a:r>
            <a:r>
              <a:rPr lang="en-GB" sz="1200" dirty="0" err="1">
                <a:solidFill>
                  <a:schemeClr val="bg1"/>
                </a:solidFill>
                <a:latin typeface="Fakt Slab Pro Lt" panose="02000000000000000000" pitchFamily="2" charset="0"/>
              </a:rPr>
              <a:t>er</a:t>
            </a:r>
            <a:r>
              <a:rPr lang="en-GB" sz="1200" dirty="0">
                <a:solidFill>
                  <a:schemeClr val="bg1"/>
                </a:solidFill>
                <a:latin typeface="Fakt Slab Pro Lt" panose="02000000000000000000" pitchFamily="2" charset="0"/>
              </a:rPr>
              <a:t> de </a:t>
            </a:r>
            <a:r>
              <a:rPr lang="en-GB" sz="1200" dirty="0" err="1">
                <a:solidFill>
                  <a:schemeClr val="bg1"/>
                </a:solidFill>
                <a:latin typeface="Fakt Slab Pro Lt" panose="02000000000000000000" pitchFamily="2" charset="0"/>
              </a:rPr>
              <a:t>controle</a:t>
            </a:r>
            <a:r>
              <a:rPr lang="en-GB" sz="1200" dirty="0">
                <a:solidFill>
                  <a:schemeClr val="bg1"/>
                </a:solidFill>
                <a:latin typeface="Fakt Slab Pro Lt" panose="02000000000000000000" pitchFamily="2" charset="0"/>
              </a:rPr>
              <a:t> over </a:t>
            </a:r>
            <a:r>
              <a:rPr lang="en-GB" sz="1200" dirty="0" err="1">
                <a:solidFill>
                  <a:schemeClr val="bg1"/>
                </a:solidFill>
                <a:latin typeface="Fakt Slab Pro Lt" panose="02000000000000000000" pitchFamily="2" charset="0"/>
              </a:rPr>
              <a:t>behoudt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Wat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vooral</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belangrijk</a:t>
            </a:r>
            <a:r>
              <a:rPr lang="en-GB" sz="1200" dirty="0">
                <a:solidFill>
                  <a:schemeClr val="bg1"/>
                </a:solidFill>
                <a:latin typeface="Fakt Slab Pro Lt" panose="02000000000000000000" pitchFamily="2" charset="0"/>
              </a:rPr>
              <a:t> is, is </a:t>
            </a:r>
            <a:r>
              <a:rPr lang="en-GB" sz="1200" dirty="0" err="1">
                <a:solidFill>
                  <a:schemeClr val="bg1"/>
                </a:solidFill>
                <a:latin typeface="Fakt Slab Pro Lt" panose="02000000000000000000" pitchFamily="2" charset="0"/>
              </a:rPr>
              <a:t>dat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ze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als</a:t>
            </a:r>
            <a:r>
              <a:rPr lang="en-GB" sz="1200" dirty="0">
                <a:solidFill>
                  <a:schemeClr val="bg1"/>
                </a:solidFill>
                <a:latin typeface="Fakt Slab Pro Lt" panose="02000000000000000000" pitchFamily="2" charset="0"/>
              </a:rPr>
              <a:t> instrument </a:t>
            </a:r>
            <a:r>
              <a:rPr lang="en-GB" sz="1200" dirty="0" err="1">
                <a:solidFill>
                  <a:schemeClr val="bg1"/>
                </a:solidFill>
                <a:latin typeface="Fakt Slab Pro Lt" panose="02000000000000000000" pitchFamily="2" charset="0"/>
              </a:rPr>
              <a:t>voor</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vermogensoverdracht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kunnen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worden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ingezet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om</a:t>
            </a:r>
            <a:r>
              <a:rPr lang="en-GB" sz="1200" dirty="0">
                <a:solidFill>
                  <a:schemeClr val="bg1"/>
                </a:solidFill>
                <a:latin typeface="Fakt Slab Pro Lt" panose="02000000000000000000" pitchFamily="2" charset="0"/>
              </a:rPr>
              <a:t> de </a:t>
            </a:r>
            <a:r>
              <a:rPr lang="en-GB" sz="1200" dirty="0" err="1">
                <a:solidFill>
                  <a:schemeClr val="bg1"/>
                </a:solidFill>
                <a:latin typeface="Fakt Slab Pro Lt" panose="02000000000000000000" pitchFamily="2" charset="0"/>
              </a:rPr>
              <a:t>volgende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generatie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uit</a:t>
            </a:r>
            <a:r>
              <a:rPr lang="en-GB" sz="1200" dirty="0">
                <a:solidFill>
                  <a:schemeClr val="bg1"/>
                </a:solidFill>
                <a:latin typeface="Fakt Slab Pro Lt" panose="02000000000000000000" pitchFamily="2" charset="0"/>
              </a:rPr>
              <a:t> de </a:t>
            </a:r>
            <a:r>
              <a:rPr lang="en-GB" sz="1200" dirty="0" err="1">
                <a:solidFill>
                  <a:schemeClr val="bg1"/>
                </a:solidFill>
                <a:latin typeface="Fakt Slab Pro Lt" panose="02000000000000000000" pitchFamily="2" charset="0"/>
              </a:rPr>
              <a:t>startblokken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te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helpen</a:t>
            </a:r>
            <a:r>
              <a:rPr lang="en-GB" sz="1200" dirty="0">
                <a:solidFill>
                  <a:schemeClr val="bg1"/>
                </a:solidFill>
                <a:latin typeface="Fakt Slab Pro Lt" panose="02000000000000000000" pitchFamily="2" charset="0"/>
              </a:rPr>
              <a:t>. </a:t>
            </a:r>
          </a:p>
          <a:p>
            <a:endParaRPr lang="nl-BE" sz="1200" dirty="0">
              <a:solidFill>
                <a:schemeClr val="bg1"/>
              </a:solidFill>
              <a:latin typeface="Fakt Slab Pro Lt" panose="02000000000000000000" pitchFamily="2" charset="0"/>
            </a:endParaRPr>
          </a:p>
          <a:p>
            <a:r>
              <a:rPr lang="en-GB" sz="1200" dirty="0" err="1">
                <a:solidFill>
                  <a:schemeClr val="bg1"/>
                </a:solidFill>
                <a:latin typeface="Fakt Slab Pro Lt" panose="02000000000000000000" pitchFamily="2" charset="0"/>
              </a:rPr>
              <a:t>Wanneer</a:t>
            </a:r>
            <a:r>
              <a:rPr lang="en-GB" sz="1200" dirty="0">
                <a:solidFill>
                  <a:schemeClr val="bg1"/>
                </a:solidFill>
                <a:latin typeface="Fakt Slab Pro Lt" panose="02000000000000000000" pitchFamily="2" charset="0"/>
              </a:rPr>
              <a:t> u </a:t>
            </a:r>
            <a:r>
              <a:rPr lang="en-GB" sz="1200" dirty="0" err="1">
                <a:solidFill>
                  <a:schemeClr val="bg1"/>
                </a:solidFill>
                <a:latin typeface="Fakt Slab Pro Lt" panose="02000000000000000000" pitchFamily="2" charset="0"/>
              </a:rPr>
              <a:t>een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Levensverzekering</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aangaat</a:t>
            </a:r>
            <a:r>
              <a:rPr lang="en-GB" sz="1200" dirty="0">
                <a:solidFill>
                  <a:schemeClr val="bg1"/>
                </a:solidFill>
                <a:latin typeface="Fakt Slab Pro Lt" panose="02000000000000000000" pitchFamily="2" charset="0"/>
              </a:rPr>
              <a:t>, </a:t>
            </a:r>
            <a:r>
              <a:rPr lang="nl-NL" sz="1200" dirty="0" smtClean="0">
                <a:solidFill>
                  <a:schemeClr val="bg1"/>
                </a:solidFill>
                <a:latin typeface="Fakt Slab Pro Lt" panose="02000000000000000000" pitchFamily="2" charset="0"/>
              </a:rPr>
              <a:t>sluit u</a:t>
            </a:r>
            <a:r>
              <a:rPr lang="en-GB" sz="1200" dirty="0" smtClean="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eigenlijk</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een</a:t>
            </a:r>
            <a:r>
              <a:rPr lang="en-GB" sz="1200" dirty="0">
                <a:solidFill>
                  <a:schemeClr val="bg1"/>
                </a:solidFill>
                <a:latin typeface="Fakt Slab Pro Lt" panose="02000000000000000000" pitchFamily="2" charset="0"/>
              </a:rPr>
              <a:t> </a:t>
            </a:r>
            <a:r>
              <a:rPr lang="en-GB" sz="1200" dirty="0" smtClean="0">
                <a:solidFill>
                  <a:schemeClr val="bg1"/>
                </a:solidFill>
                <a:latin typeface="Fakt Slab Pro Lt" panose="02000000000000000000" pitchFamily="2" charset="0"/>
              </a:rPr>
              <a:t>pact. </a:t>
            </a:r>
            <a:r>
              <a:rPr lang="en-GB" sz="1200" dirty="0">
                <a:solidFill>
                  <a:schemeClr val="bg1"/>
                </a:solidFill>
                <a:latin typeface="Fakt Slab Pro Lt" panose="02000000000000000000" pitchFamily="2" charset="0"/>
              </a:rPr>
              <a:t>U </a:t>
            </a:r>
            <a:r>
              <a:rPr lang="en-GB" sz="1200" dirty="0" err="1">
                <a:solidFill>
                  <a:schemeClr val="bg1"/>
                </a:solidFill>
                <a:latin typeface="Fakt Slab Pro Lt" panose="02000000000000000000" pitchFamily="2" charset="0"/>
              </a:rPr>
              <a:t>verbindt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zich</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ertoe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een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bedrag</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te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betalen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aan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een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levensverzekeringsmaatschappij</a:t>
            </a:r>
            <a:r>
              <a:rPr lang="en-GB" sz="1200" dirty="0">
                <a:solidFill>
                  <a:schemeClr val="bg1"/>
                </a:solidFill>
                <a:latin typeface="Fakt Slab Pro Lt" panose="02000000000000000000" pitchFamily="2" charset="0"/>
              </a:rPr>
              <a:t>, en u </a:t>
            </a:r>
            <a:r>
              <a:rPr lang="en-GB" sz="1200" dirty="0" err="1">
                <a:solidFill>
                  <a:schemeClr val="bg1"/>
                </a:solidFill>
                <a:latin typeface="Fakt Slab Pro Lt" panose="02000000000000000000" pitchFamily="2" charset="0"/>
              </a:rPr>
              <a:t>maakt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duidelijk</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aan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wie</a:t>
            </a:r>
            <a:r>
              <a:rPr lang="en-GB" sz="1200" dirty="0">
                <a:solidFill>
                  <a:schemeClr val="bg1"/>
                </a:solidFill>
                <a:latin typeface="Fakt Slab Pro Lt" panose="02000000000000000000" pitchFamily="2" charset="0"/>
              </a:rPr>
              <a:t> u </a:t>
            </a:r>
            <a:r>
              <a:rPr lang="en-GB" sz="1200" dirty="0" err="1">
                <a:solidFill>
                  <a:schemeClr val="bg1"/>
                </a:solidFill>
                <a:latin typeface="Fakt Slab Pro Lt" panose="02000000000000000000" pitchFamily="2" charset="0"/>
              </a:rPr>
              <a:t>dit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vermogen</a:t>
            </a:r>
            <a:r>
              <a:rPr lang="en-GB" sz="1200" dirty="0">
                <a:solidFill>
                  <a:schemeClr val="bg1"/>
                </a:solidFill>
                <a:latin typeface="Fakt Slab Pro Lt" panose="02000000000000000000" pitchFamily="2" charset="0"/>
              </a:rPr>
              <a:t> wilt </a:t>
            </a:r>
            <a:r>
              <a:rPr lang="en-GB" sz="1200" dirty="0" err="1">
                <a:solidFill>
                  <a:schemeClr val="bg1"/>
                </a:solidFill>
                <a:latin typeface="Fakt Slab Pro Lt" panose="02000000000000000000" pitchFamily="2" charset="0"/>
              </a:rPr>
              <a:t>overdragen</a:t>
            </a:r>
            <a:r>
              <a:rPr lang="en-GB" sz="1200" dirty="0">
                <a:solidFill>
                  <a:schemeClr val="bg1"/>
                </a:solidFill>
                <a:latin typeface="Fakt Slab Pro Lt" panose="02000000000000000000" pitchFamily="2" charset="0"/>
              </a:rPr>
              <a:t> en </a:t>
            </a:r>
            <a:r>
              <a:rPr lang="en-GB" sz="1200" dirty="0" err="1">
                <a:solidFill>
                  <a:schemeClr val="bg1"/>
                </a:solidFill>
                <a:latin typeface="Fakt Slab Pro Lt" panose="02000000000000000000" pitchFamily="2" charset="0"/>
              </a:rPr>
              <a:t>wanneer</a:t>
            </a:r>
            <a:r>
              <a:rPr lang="en-GB" sz="1200" dirty="0">
                <a:solidFill>
                  <a:schemeClr val="bg1"/>
                </a:solidFill>
                <a:latin typeface="Fakt Slab Pro Lt" panose="02000000000000000000" pitchFamily="2" charset="0"/>
              </a:rPr>
              <a:t>. In </a:t>
            </a:r>
            <a:r>
              <a:rPr lang="en-GB" sz="1200" dirty="0" err="1">
                <a:solidFill>
                  <a:schemeClr val="bg1"/>
                </a:solidFill>
                <a:latin typeface="Fakt Slab Pro Lt" panose="02000000000000000000" pitchFamily="2" charset="0"/>
              </a:rPr>
              <a:t>ruil</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daarvoor</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belooft</a:t>
            </a:r>
            <a:r>
              <a:rPr lang="en-GB" sz="1200" dirty="0">
                <a:solidFill>
                  <a:schemeClr val="bg1"/>
                </a:solidFill>
                <a:latin typeface="Fakt Slab Pro Lt" panose="02000000000000000000" pitchFamily="2" charset="0"/>
              </a:rPr>
              <a:t> de </a:t>
            </a:r>
            <a:r>
              <a:rPr lang="en-GB" sz="1200" dirty="0" err="1">
                <a:solidFill>
                  <a:schemeClr val="bg1"/>
                </a:solidFill>
                <a:latin typeface="Fakt Slab Pro Lt" panose="02000000000000000000" pitchFamily="2" charset="0"/>
              </a:rPr>
              <a:t>maatschappij</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om</a:t>
            </a:r>
            <a:r>
              <a:rPr lang="en-GB" sz="1200" dirty="0">
                <a:solidFill>
                  <a:schemeClr val="bg1"/>
                </a:solidFill>
                <a:latin typeface="Fakt Slab Pro Lt" panose="02000000000000000000" pitchFamily="2" charset="0"/>
              </a:rPr>
              <a:t> op de </a:t>
            </a:r>
            <a:r>
              <a:rPr lang="en-GB" sz="1200" dirty="0" err="1">
                <a:solidFill>
                  <a:schemeClr val="bg1"/>
                </a:solidFill>
                <a:latin typeface="Fakt Slab Pro Lt" panose="02000000000000000000" pitchFamily="2" charset="0"/>
              </a:rPr>
              <a:t>afgesproken</a:t>
            </a:r>
            <a:r>
              <a:rPr lang="en-GB" sz="1200" dirty="0">
                <a:solidFill>
                  <a:schemeClr val="bg1"/>
                </a:solidFill>
                <a:latin typeface="Fakt Slab Pro Lt" panose="02000000000000000000" pitchFamily="2" charset="0"/>
              </a:rPr>
              <a:t> datum </a:t>
            </a:r>
            <a:r>
              <a:rPr lang="en-GB" sz="1200" dirty="0" err="1">
                <a:solidFill>
                  <a:schemeClr val="bg1"/>
                </a:solidFill>
                <a:latin typeface="Fakt Slab Pro Lt" panose="02000000000000000000" pitchFamily="2" charset="0"/>
              </a:rPr>
              <a:t>een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prestatie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uit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te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betalen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aan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uw</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begunstigden</a:t>
            </a:r>
            <a:r>
              <a:rPr lang="en-GB" sz="1200" dirty="0">
                <a:solidFill>
                  <a:schemeClr val="bg1"/>
                </a:solidFill>
                <a:latin typeface="Fakt Slab Pro Lt" panose="02000000000000000000" pitchFamily="2" charset="0"/>
              </a:rPr>
              <a:t>.</a:t>
            </a:r>
          </a:p>
          <a:p>
            <a:r>
              <a:rPr lang="fr-FR" sz="1200" dirty="0">
                <a:solidFill>
                  <a:schemeClr val="bg1"/>
                </a:solidFill>
                <a:latin typeface="Fakt Slab Pro Lt" panose="02000000000000000000" pitchFamily="2" charset="0"/>
              </a:rPr>
              <a:t> </a:t>
            </a:r>
            <a:endParaRPr lang="en-US" sz="1200" dirty="0">
              <a:solidFill>
                <a:schemeClr val="bg1"/>
              </a:solidFill>
              <a:latin typeface="Fakt Slab Pro Lt" panose="02000000000000000000" pitchFamily="2" charset="0"/>
            </a:endParaRPr>
          </a:p>
          <a:p>
            <a:r>
              <a:rPr lang="nl-NL" sz="1200" dirty="0">
                <a:solidFill>
                  <a:srgbClr val="00AFD7"/>
                </a:solidFill>
                <a:latin typeface="Fakt Slab Pro Lt" panose="02000000000000000000" pitchFamily="2" charset="0"/>
              </a:rPr>
              <a:t>De Levensverzekering is uitgegroeid tot essentieel vermogen.</a:t>
            </a:r>
          </a:p>
          <a:p>
            <a:endParaRPr lang="en-GB" sz="1200" dirty="0">
              <a:solidFill>
                <a:schemeClr val="bg1"/>
              </a:solidFill>
              <a:latin typeface="Fakt Slab Pro Lt" panose="02000000000000000000" pitchFamily="2" charset="0"/>
            </a:endParaRPr>
          </a:p>
          <a:p>
            <a:r>
              <a:rPr lang="en-GB" sz="1200" dirty="0" err="1">
                <a:solidFill>
                  <a:schemeClr val="bg1"/>
                </a:solidFill>
                <a:latin typeface="Fakt Slab Pro Lt" panose="02000000000000000000" pitchFamily="2" charset="0"/>
              </a:rPr>
              <a:t>Niet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alleen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wegens</a:t>
            </a:r>
            <a:r>
              <a:rPr lang="en-GB" sz="1200" dirty="0">
                <a:solidFill>
                  <a:schemeClr val="bg1"/>
                </a:solidFill>
                <a:latin typeface="Fakt Slab Pro Lt" panose="02000000000000000000" pitchFamily="2" charset="0"/>
              </a:rPr>
              <a:t> de </a:t>
            </a:r>
            <a:r>
              <a:rPr lang="en-GB" sz="1200" dirty="0" err="1">
                <a:solidFill>
                  <a:schemeClr val="bg1"/>
                </a:solidFill>
                <a:latin typeface="Fakt Slab Pro Lt" panose="02000000000000000000" pitchFamily="2" charset="0"/>
              </a:rPr>
              <a:t>gunstige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fiscale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behandeling</a:t>
            </a:r>
            <a:r>
              <a:rPr lang="en-GB" sz="1200" dirty="0">
                <a:solidFill>
                  <a:schemeClr val="bg1"/>
                </a:solidFill>
                <a:latin typeface="Fakt Slab Pro Lt" panose="02000000000000000000" pitchFamily="2" charset="0"/>
              </a:rPr>
              <a:t> die </a:t>
            </a:r>
            <a:r>
              <a:rPr lang="en-GB" sz="1200" dirty="0" err="1">
                <a:solidFill>
                  <a:schemeClr val="bg1"/>
                </a:solidFill>
                <a:latin typeface="Fakt Slab Pro Lt" panose="02000000000000000000" pitchFamily="2" charset="0"/>
              </a:rPr>
              <a:t>deze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formule</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biedt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wanneer</a:t>
            </a:r>
            <a:r>
              <a:rPr lang="en-GB" sz="1200" dirty="0">
                <a:solidFill>
                  <a:schemeClr val="bg1"/>
                </a:solidFill>
                <a:latin typeface="Fakt Slab Pro Lt" panose="02000000000000000000" pitchFamily="2" charset="0"/>
              </a:rPr>
              <a:t> u </a:t>
            </a:r>
            <a:r>
              <a:rPr lang="en-GB" sz="1200" dirty="0" err="1">
                <a:solidFill>
                  <a:schemeClr val="bg1"/>
                </a:solidFill>
                <a:latin typeface="Fakt Slab Pro Lt" panose="02000000000000000000" pitchFamily="2" charset="0"/>
              </a:rPr>
              <a:t>uw</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vermogen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overdraagt</a:t>
            </a:r>
            <a:r>
              <a:rPr lang="en-GB" sz="1200" dirty="0">
                <a:solidFill>
                  <a:schemeClr val="bg1"/>
                </a:solidFill>
                <a:latin typeface="Fakt Slab Pro Lt" panose="02000000000000000000" pitchFamily="2" charset="0"/>
              </a:rPr>
              <a:t>, maar </a:t>
            </a:r>
            <a:r>
              <a:rPr lang="en-GB" sz="1200" dirty="0" err="1">
                <a:solidFill>
                  <a:schemeClr val="bg1"/>
                </a:solidFill>
                <a:latin typeface="Fakt Slab Pro Lt" panose="02000000000000000000" pitchFamily="2" charset="0"/>
              </a:rPr>
              <a:t>ook</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omdat</a:t>
            </a:r>
            <a:r>
              <a:rPr lang="en-GB" sz="1200" dirty="0">
                <a:solidFill>
                  <a:schemeClr val="bg1"/>
                </a:solidFill>
                <a:latin typeface="Fakt Slab Pro Lt" panose="02000000000000000000" pitchFamily="2" charset="0"/>
              </a:rPr>
              <a:t> de </a:t>
            </a:r>
            <a:r>
              <a:rPr lang="en-GB" sz="1200" dirty="0" err="1">
                <a:solidFill>
                  <a:schemeClr val="bg1"/>
                </a:solidFill>
                <a:latin typeface="Fakt Slab Pro Lt" panose="02000000000000000000" pitchFamily="2" charset="0"/>
              </a:rPr>
              <a:t>activa</a:t>
            </a:r>
            <a:r>
              <a:rPr lang="en-GB" sz="1200" dirty="0">
                <a:solidFill>
                  <a:schemeClr val="bg1"/>
                </a:solidFill>
                <a:latin typeface="Fakt Slab Pro Lt" panose="02000000000000000000" pitchFamily="2" charset="0"/>
              </a:rPr>
              <a:t> die u </a:t>
            </a:r>
            <a:r>
              <a:rPr lang="en-GB" sz="1200" dirty="0" err="1">
                <a:solidFill>
                  <a:schemeClr val="bg1"/>
                </a:solidFill>
                <a:latin typeface="Fakt Slab Pro Lt" panose="02000000000000000000" pitchFamily="2" charset="0"/>
              </a:rPr>
              <a:t>overdraagt</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naar</a:t>
            </a:r>
            <a:r>
              <a:rPr lang="en-GB" sz="1200" dirty="0">
                <a:solidFill>
                  <a:schemeClr val="bg1"/>
                </a:solidFill>
                <a:latin typeface="Fakt Slab Pro Lt" panose="02000000000000000000" pitchFamily="2" charset="0"/>
              </a:rPr>
              <a:t> het contract </a:t>
            </a:r>
            <a:r>
              <a:rPr lang="en-GB" sz="1200" dirty="0" err="1">
                <a:solidFill>
                  <a:schemeClr val="bg1"/>
                </a:solidFill>
                <a:latin typeface="Fakt Slab Pro Lt" panose="02000000000000000000" pitchFamily="2" charset="0"/>
              </a:rPr>
              <a:t>beheerd</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worden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volgens</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een</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beleggingsstrategie</a:t>
            </a:r>
            <a:r>
              <a:rPr lang="en-GB" sz="1200" dirty="0">
                <a:solidFill>
                  <a:schemeClr val="bg1"/>
                </a:solidFill>
                <a:latin typeface="Fakt Slab Pro Lt" panose="02000000000000000000" pitchFamily="2" charset="0"/>
              </a:rPr>
              <a:t> die u </a:t>
            </a:r>
            <a:r>
              <a:rPr lang="en-GB" sz="1200" dirty="0" err="1">
                <a:solidFill>
                  <a:schemeClr val="bg1"/>
                </a:solidFill>
                <a:latin typeface="Fakt Slab Pro Lt" panose="02000000000000000000" pitchFamily="2" charset="0"/>
              </a:rPr>
              <a:t>zelf</a:t>
            </a:r>
            <a:r>
              <a:rPr lang="en-GB" sz="1200" dirty="0">
                <a:solidFill>
                  <a:schemeClr val="bg1"/>
                </a:solidFill>
                <a:latin typeface="Fakt Slab Pro Lt" panose="02000000000000000000" pitchFamily="2" charset="0"/>
              </a:rPr>
              <a:t> </a:t>
            </a:r>
            <a:r>
              <a:rPr lang="en-GB" sz="1200" dirty="0" err="1">
                <a:solidFill>
                  <a:schemeClr val="bg1"/>
                </a:solidFill>
                <a:latin typeface="Fakt Slab Pro Lt" panose="02000000000000000000" pitchFamily="2" charset="0"/>
              </a:rPr>
              <a:t>bepaalt</a:t>
            </a:r>
            <a:r>
              <a:rPr lang="en-GB" sz="1200" dirty="0">
                <a:solidFill>
                  <a:schemeClr val="bg1"/>
                </a:solidFill>
                <a:latin typeface="Fakt Slab Pro Lt" panose="02000000000000000000" pitchFamily="2" charset="0"/>
              </a:rPr>
              <a:t>. </a:t>
            </a:r>
            <a:endParaRPr lang="nl-BE" sz="1200" dirty="0">
              <a:solidFill>
                <a:schemeClr val="bg1"/>
              </a:solidFill>
              <a:latin typeface="Fakt Slab Pro Lt" panose="02000000000000000000" pitchFamily="2" charset="0"/>
            </a:endParaRPr>
          </a:p>
        </p:txBody>
      </p:sp>
      <p:pic>
        <p:nvPicPr>
          <p:cNvPr id="1027" name="Picture 3" descr="C:\Users\RWang\Downloads\shie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770" y="2420888"/>
            <a:ext cx="1798652" cy="179865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a:grpSpLocks noChangeAspect="1"/>
          </p:cNvGrpSpPr>
          <p:nvPr/>
        </p:nvGrpSpPr>
        <p:grpSpPr>
          <a:xfrm>
            <a:off x="2627783" y="393115"/>
            <a:ext cx="760427" cy="659621"/>
            <a:chOff x="8162925" y="984250"/>
            <a:chExt cx="550863" cy="477838"/>
          </a:xfrm>
          <a:solidFill>
            <a:schemeClr val="accent2"/>
          </a:solidFill>
        </p:grpSpPr>
        <p:sp>
          <p:nvSpPr>
            <p:cNvPr id="9" name="Freeform 8"/>
            <p:cNvSpPr>
              <a:spLocks/>
            </p:cNvSpPr>
            <p:nvPr userDrawn="1"/>
          </p:nvSpPr>
          <p:spPr bwMode="auto">
            <a:xfrm>
              <a:off x="8547100" y="1095375"/>
              <a:ext cx="55563" cy="90488"/>
            </a:xfrm>
            <a:custGeom>
              <a:avLst/>
              <a:gdLst>
                <a:gd name="T0" fmla="*/ 35 w 35"/>
                <a:gd name="T1" fmla="*/ 49 h 57"/>
                <a:gd name="T2" fmla="*/ 8 w 35"/>
                <a:gd name="T3" fmla="*/ 49 h 57"/>
                <a:gd name="T4" fmla="*/ 8 w 35"/>
                <a:gd name="T5" fmla="*/ 32 h 57"/>
                <a:gd name="T6" fmla="*/ 35 w 35"/>
                <a:gd name="T7" fmla="*/ 32 h 57"/>
                <a:gd name="T8" fmla="*/ 35 w 35"/>
                <a:gd name="T9" fmla="*/ 25 h 57"/>
                <a:gd name="T10" fmla="*/ 8 w 35"/>
                <a:gd name="T11" fmla="*/ 25 h 57"/>
                <a:gd name="T12" fmla="*/ 8 w 35"/>
                <a:gd name="T13" fmla="*/ 7 h 57"/>
                <a:gd name="T14" fmla="*/ 35 w 35"/>
                <a:gd name="T15" fmla="*/ 7 h 57"/>
                <a:gd name="T16" fmla="*/ 35 w 35"/>
                <a:gd name="T17" fmla="*/ 0 h 57"/>
                <a:gd name="T18" fmla="*/ 0 w 35"/>
                <a:gd name="T19" fmla="*/ 0 h 57"/>
                <a:gd name="T20" fmla="*/ 0 w 35"/>
                <a:gd name="T21" fmla="*/ 57 h 57"/>
                <a:gd name="T22" fmla="*/ 35 w 35"/>
                <a:gd name="T23" fmla="*/ 57 h 57"/>
                <a:gd name="T24" fmla="*/ 35 w 35"/>
                <a:gd name="T25"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35" y="49"/>
                  </a:moveTo>
                  <a:lnTo>
                    <a:pt x="8" y="49"/>
                  </a:lnTo>
                  <a:lnTo>
                    <a:pt x="8" y="32"/>
                  </a:lnTo>
                  <a:lnTo>
                    <a:pt x="35" y="32"/>
                  </a:lnTo>
                  <a:lnTo>
                    <a:pt x="35" y="25"/>
                  </a:lnTo>
                  <a:lnTo>
                    <a:pt x="8" y="25"/>
                  </a:lnTo>
                  <a:lnTo>
                    <a:pt x="8" y="7"/>
                  </a:lnTo>
                  <a:lnTo>
                    <a:pt x="35" y="7"/>
                  </a:lnTo>
                  <a:lnTo>
                    <a:pt x="35" y="0"/>
                  </a:lnTo>
                  <a:lnTo>
                    <a:pt x="0" y="0"/>
                  </a:lnTo>
                  <a:lnTo>
                    <a:pt x="0" y="57"/>
                  </a:lnTo>
                  <a:lnTo>
                    <a:pt x="35" y="57"/>
                  </a:lnTo>
                  <a:lnTo>
                    <a:pt x="35" y="49"/>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p:cNvSpPr>
              <a:spLocks/>
            </p:cNvSpPr>
            <p:nvPr userDrawn="1"/>
          </p:nvSpPr>
          <p:spPr bwMode="auto">
            <a:xfrm>
              <a:off x="8547100" y="1260475"/>
              <a:ext cx="55563" cy="90488"/>
            </a:xfrm>
            <a:custGeom>
              <a:avLst/>
              <a:gdLst>
                <a:gd name="T0" fmla="*/ 35 w 35"/>
                <a:gd name="T1" fmla="*/ 50 h 57"/>
                <a:gd name="T2" fmla="*/ 8 w 35"/>
                <a:gd name="T3" fmla="*/ 50 h 57"/>
                <a:gd name="T4" fmla="*/ 8 w 35"/>
                <a:gd name="T5" fmla="*/ 32 h 57"/>
                <a:gd name="T6" fmla="*/ 35 w 35"/>
                <a:gd name="T7" fmla="*/ 32 h 57"/>
                <a:gd name="T8" fmla="*/ 35 w 35"/>
                <a:gd name="T9" fmla="*/ 25 h 57"/>
                <a:gd name="T10" fmla="*/ 8 w 35"/>
                <a:gd name="T11" fmla="*/ 25 h 57"/>
                <a:gd name="T12" fmla="*/ 8 w 35"/>
                <a:gd name="T13" fmla="*/ 8 h 57"/>
                <a:gd name="T14" fmla="*/ 35 w 35"/>
                <a:gd name="T15" fmla="*/ 8 h 57"/>
                <a:gd name="T16" fmla="*/ 35 w 35"/>
                <a:gd name="T17" fmla="*/ 0 h 57"/>
                <a:gd name="T18" fmla="*/ 0 w 35"/>
                <a:gd name="T19" fmla="*/ 0 h 57"/>
                <a:gd name="T20" fmla="*/ 0 w 35"/>
                <a:gd name="T21" fmla="*/ 57 h 57"/>
                <a:gd name="T22" fmla="*/ 35 w 35"/>
                <a:gd name="T23" fmla="*/ 57 h 57"/>
                <a:gd name="T24" fmla="*/ 35 w 35"/>
                <a:gd name="T25"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35" y="50"/>
                  </a:moveTo>
                  <a:lnTo>
                    <a:pt x="8" y="50"/>
                  </a:lnTo>
                  <a:lnTo>
                    <a:pt x="8" y="32"/>
                  </a:lnTo>
                  <a:lnTo>
                    <a:pt x="35" y="32"/>
                  </a:lnTo>
                  <a:lnTo>
                    <a:pt x="35" y="25"/>
                  </a:lnTo>
                  <a:lnTo>
                    <a:pt x="8" y="25"/>
                  </a:lnTo>
                  <a:lnTo>
                    <a:pt x="8" y="8"/>
                  </a:lnTo>
                  <a:lnTo>
                    <a:pt x="35" y="8"/>
                  </a:lnTo>
                  <a:lnTo>
                    <a:pt x="35" y="0"/>
                  </a:lnTo>
                  <a:lnTo>
                    <a:pt x="0" y="0"/>
                  </a:lnTo>
                  <a:lnTo>
                    <a:pt x="0" y="57"/>
                  </a:lnTo>
                  <a:lnTo>
                    <a:pt x="35" y="57"/>
                  </a:lnTo>
                  <a:lnTo>
                    <a:pt x="35" y="50"/>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8281988" y="1260475"/>
              <a:ext cx="55563" cy="90488"/>
            </a:xfrm>
            <a:custGeom>
              <a:avLst/>
              <a:gdLst>
                <a:gd name="T0" fmla="*/ 7 w 35"/>
                <a:gd name="T1" fmla="*/ 0 h 57"/>
                <a:gd name="T2" fmla="*/ 0 w 35"/>
                <a:gd name="T3" fmla="*/ 0 h 57"/>
                <a:gd name="T4" fmla="*/ 0 w 35"/>
                <a:gd name="T5" fmla="*/ 57 h 57"/>
                <a:gd name="T6" fmla="*/ 35 w 35"/>
                <a:gd name="T7" fmla="*/ 57 h 57"/>
                <a:gd name="T8" fmla="*/ 35 w 35"/>
                <a:gd name="T9" fmla="*/ 50 h 57"/>
                <a:gd name="T10" fmla="*/ 7 w 35"/>
                <a:gd name="T11" fmla="*/ 50 h 57"/>
                <a:gd name="T12" fmla="*/ 7 w 3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5" h="57">
                  <a:moveTo>
                    <a:pt x="7" y="0"/>
                  </a:moveTo>
                  <a:lnTo>
                    <a:pt x="0" y="0"/>
                  </a:lnTo>
                  <a:lnTo>
                    <a:pt x="0" y="57"/>
                  </a:lnTo>
                  <a:lnTo>
                    <a:pt x="35" y="57"/>
                  </a:lnTo>
                  <a:lnTo>
                    <a:pt x="35" y="50"/>
                  </a:lnTo>
                  <a:lnTo>
                    <a:pt x="7" y="50"/>
                  </a:lnTo>
                  <a:lnTo>
                    <a:pt x="7" y="0"/>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userDrawn="1"/>
          </p:nvSpPr>
          <p:spPr bwMode="auto">
            <a:xfrm>
              <a:off x="8445500" y="1260475"/>
              <a:ext cx="55563" cy="90488"/>
            </a:xfrm>
            <a:custGeom>
              <a:avLst/>
              <a:gdLst>
                <a:gd name="T0" fmla="*/ 0 w 35"/>
                <a:gd name="T1" fmla="*/ 57 h 57"/>
                <a:gd name="T2" fmla="*/ 7 w 35"/>
                <a:gd name="T3" fmla="*/ 57 h 57"/>
                <a:gd name="T4" fmla="*/ 7 w 35"/>
                <a:gd name="T5" fmla="*/ 32 h 57"/>
                <a:gd name="T6" fmla="*/ 35 w 35"/>
                <a:gd name="T7" fmla="*/ 32 h 57"/>
                <a:gd name="T8" fmla="*/ 35 w 35"/>
                <a:gd name="T9" fmla="*/ 25 h 57"/>
                <a:gd name="T10" fmla="*/ 7 w 35"/>
                <a:gd name="T11" fmla="*/ 25 h 57"/>
                <a:gd name="T12" fmla="*/ 7 w 35"/>
                <a:gd name="T13" fmla="*/ 8 h 57"/>
                <a:gd name="T14" fmla="*/ 35 w 35"/>
                <a:gd name="T15" fmla="*/ 8 h 57"/>
                <a:gd name="T16" fmla="*/ 35 w 35"/>
                <a:gd name="T17" fmla="*/ 0 h 57"/>
                <a:gd name="T18" fmla="*/ 0 w 35"/>
                <a:gd name="T19" fmla="*/ 0 h 57"/>
                <a:gd name="T20" fmla="*/ 0 w 3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7">
                  <a:moveTo>
                    <a:pt x="0" y="57"/>
                  </a:moveTo>
                  <a:lnTo>
                    <a:pt x="7" y="57"/>
                  </a:lnTo>
                  <a:lnTo>
                    <a:pt x="7" y="32"/>
                  </a:lnTo>
                  <a:lnTo>
                    <a:pt x="35" y="32"/>
                  </a:lnTo>
                  <a:lnTo>
                    <a:pt x="35" y="25"/>
                  </a:lnTo>
                  <a:lnTo>
                    <a:pt x="7" y="25"/>
                  </a:lnTo>
                  <a:lnTo>
                    <a:pt x="7" y="8"/>
                  </a:lnTo>
                  <a:lnTo>
                    <a:pt x="35" y="8"/>
                  </a:lnTo>
                  <a:lnTo>
                    <a:pt x="35" y="0"/>
                  </a:lnTo>
                  <a:lnTo>
                    <a:pt x="0" y="0"/>
                  </a:lnTo>
                  <a:lnTo>
                    <a:pt x="0" y="57"/>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noEditPoints="1"/>
            </p:cNvSpPr>
            <p:nvPr userDrawn="1"/>
          </p:nvSpPr>
          <p:spPr bwMode="auto">
            <a:xfrm>
              <a:off x="8162925" y="984250"/>
              <a:ext cx="550863" cy="477838"/>
            </a:xfrm>
            <a:custGeom>
              <a:avLst/>
              <a:gdLst>
                <a:gd name="T0" fmla="*/ 7 w 347"/>
                <a:gd name="T1" fmla="*/ 7 h 301"/>
                <a:gd name="T2" fmla="*/ 340 w 347"/>
                <a:gd name="T3" fmla="*/ 7 h 301"/>
                <a:gd name="T4" fmla="*/ 340 w 347"/>
                <a:gd name="T5" fmla="*/ 294 h 301"/>
                <a:gd name="T6" fmla="*/ 7 w 347"/>
                <a:gd name="T7" fmla="*/ 294 h 301"/>
                <a:gd name="T8" fmla="*/ 7 w 347"/>
                <a:gd name="T9" fmla="*/ 7 h 301"/>
                <a:gd name="T10" fmla="*/ 0 w 347"/>
                <a:gd name="T11" fmla="*/ 301 h 301"/>
                <a:gd name="T12" fmla="*/ 347 w 347"/>
                <a:gd name="T13" fmla="*/ 301 h 301"/>
                <a:gd name="T14" fmla="*/ 347 w 347"/>
                <a:gd name="T15" fmla="*/ 0 h 301"/>
                <a:gd name="T16" fmla="*/ 0 w 347"/>
                <a:gd name="T17" fmla="*/ 0 h 301"/>
                <a:gd name="T18" fmla="*/ 0 w 347"/>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01">
                  <a:moveTo>
                    <a:pt x="7" y="7"/>
                  </a:moveTo>
                  <a:lnTo>
                    <a:pt x="340" y="7"/>
                  </a:lnTo>
                  <a:lnTo>
                    <a:pt x="340" y="294"/>
                  </a:lnTo>
                  <a:lnTo>
                    <a:pt x="7" y="294"/>
                  </a:lnTo>
                  <a:lnTo>
                    <a:pt x="7" y="7"/>
                  </a:lnTo>
                  <a:close/>
                  <a:moveTo>
                    <a:pt x="0" y="301"/>
                  </a:moveTo>
                  <a:lnTo>
                    <a:pt x="347" y="301"/>
                  </a:lnTo>
                  <a:lnTo>
                    <a:pt x="347" y="0"/>
                  </a:lnTo>
                  <a:lnTo>
                    <a:pt x="0" y="0"/>
                  </a:lnTo>
                  <a:lnTo>
                    <a:pt x="0" y="301"/>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272463" y="1095375"/>
              <a:ext cx="90488" cy="90488"/>
            </a:xfrm>
            <a:custGeom>
              <a:avLst/>
              <a:gdLst>
                <a:gd name="T0" fmla="*/ 1595 w 3190"/>
                <a:gd name="T1" fmla="*/ 3198 h 3198"/>
                <a:gd name="T2" fmla="*/ 3190 w 3190"/>
                <a:gd name="T3" fmla="*/ 1598 h 3198"/>
                <a:gd name="T4" fmla="*/ 1595 w 3190"/>
                <a:gd name="T5" fmla="*/ 0 h 3198"/>
                <a:gd name="T6" fmla="*/ 0 w 3190"/>
                <a:gd name="T7" fmla="*/ 1598 h 3198"/>
                <a:gd name="T8" fmla="*/ 1595 w 3190"/>
                <a:gd name="T9" fmla="*/ 3198 h 3198"/>
                <a:gd name="T10" fmla="*/ 1595 w 3190"/>
                <a:gd name="T11" fmla="*/ 411 h 3198"/>
                <a:gd name="T12" fmla="*/ 2779 w 3190"/>
                <a:gd name="T13" fmla="*/ 1598 h 3198"/>
                <a:gd name="T14" fmla="*/ 1595 w 3190"/>
                <a:gd name="T15" fmla="*/ 2786 h 3198"/>
                <a:gd name="T16" fmla="*/ 411 w 3190"/>
                <a:gd name="T17" fmla="*/ 1598 h 3198"/>
                <a:gd name="T18" fmla="*/ 1595 w 3190"/>
                <a:gd name="T19" fmla="*/ 411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0" h="3198">
                  <a:moveTo>
                    <a:pt x="1595" y="3198"/>
                  </a:moveTo>
                  <a:cubicBezTo>
                    <a:pt x="2509" y="3198"/>
                    <a:pt x="3190" y="2512"/>
                    <a:pt x="3190" y="1598"/>
                  </a:cubicBezTo>
                  <a:cubicBezTo>
                    <a:pt x="3190" y="685"/>
                    <a:pt x="2509" y="0"/>
                    <a:pt x="1595" y="0"/>
                  </a:cubicBezTo>
                  <a:cubicBezTo>
                    <a:pt x="686" y="0"/>
                    <a:pt x="0" y="685"/>
                    <a:pt x="0" y="1598"/>
                  </a:cubicBezTo>
                  <a:cubicBezTo>
                    <a:pt x="0" y="2512"/>
                    <a:pt x="686" y="3198"/>
                    <a:pt x="1595" y="3198"/>
                  </a:cubicBezTo>
                  <a:moveTo>
                    <a:pt x="1595" y="411"/>
                  </a:moveTo>
                  <a:cubicBezTo>
                    <a:pt x="2281" y="411"/>
                    <a:pt x="2779" y="918"/>
                    <a:pt x="2779" y="1598"/>
                  </a:cubicBezTo>
                  <a:cubicBezTo>
                    <a:pt x="2779" y="2280"/>
                    <a:pt x="2281" y="2786"/>
                    <a:pt x="1595" y="2786"/>
                  </a:cubicBezTo>
                  <a:cubicBezTo>
                    <a:pt x="914" y="2786"/>
                    <a:pt x="411" y="2280"/>
                    <a:pt x="411" y="1598"/>
                  </a:cubicBezTo>
                  <a:cubicBezTo>
                    <a:pt x="411" y="918"/>
                    <a:pt x="914" y="411"/>
                    <a:pt x="1595" y="411"/>
                  </a:cubicBezTo>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8407400" y="1095375"/>
              <a:ext cx="80963" cy="90488"/>
            </a:xfrm>
            <a:custGeom>
              <a:avLst/>
              <a:gdLst>
                <a:gd name="T0" fmla="*/ 8 w 51"/>
                <a:gd name="T1" fmla="*/ 12 h 57"/>
                <a:gd name="T2" fmla="*/ 44 w 51"/>
                <a:gd name="T3" fmla="*/ 57 h 57"/>
                <a:gd name="T4" fmla="*/ 51 w 51"/>
                <a:gd name="T5" fmla="*/ 57 h 57"/>
                <a:gd name="T6" fmla="*/ 51 w 51"/>
                <a:gd name="T7" fmla="*/ 0 h 57"/>
                <a:gd name="T8" fmla="*/ 44 w 51"/>
                <a:gd name="T9" fmla="*/ 0 h 57"/>
                <a:gd name="T10" fmla="*/ 44 w 51"/>
                <a:gd name="T11" fmla="*/ 44 h 57"/>
                <a:gd name="T12" fmla="*/ 7 w 51"/>
                <a:gd name="T13" fmla="*/ 0 h 57"/>
                <a:gd name="T14" fmla="*/ 0 w 51"/>
                <a:gd name="T15" fmla="*/ 0 h 57"/>
                <a:gd name="T16" fmla="*/ 0 w 51"/>
                <a:gd name="T17" fmla="*/ 57 h 57"/>
                <a:gd name="T18" fmla="*/ 8 w 51"/>
                <a:gd name="T19" fmla="*/ 57 h 57"/>
                <a:gd name="T20" fmla="*/ 8 w 51"/>
                <a:gd name="T21"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7">
                  <a:moveTo>
                    <a:pt x="8" y="12"/>
                  </a:moveTo>
                  <a:lnTo>
                    <a:pt x="44" y="57"/>
                  </a:lnTo>
                  <a:lnTo>
                    <a:pt x="51" y="57"/>
                  </a:lnTo>
                  <a:lnTo>
                    <a:pt x="51" y="0"/>
                  </a:lnTo>
                  <a:lnTo>
                    <a:pt x="44" y="0"/>
                  </a:lnTo>
                  <a:lnTo>
                    <a:pt x="44" y="44"/>
                  </a:lnTo>
                  <a:lnTo>
                    <a:pt x="7" y="0"/>
                  </a:lnTo>
                  <a:lnTo>
                    <a:pt x="0" y="0"/>
                  </a:lnTo>
                  <a:lnTo>
                    <a:pt x="0" y="57"/>
                  </a:lnTo>
                  <a:lnTo>
                    <a:pt x="8" y="57"/>
                  </a:lnTo>
                  <a:lnTo>
                    <a:pt x="8" y="12"/>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2"/>
            <p:cNvSpPr>
              <a:spLocks noChangeArrowheads="1"/>
            </p:cNvSpPr>
            <p:nvPr userDrawn="1"/>
          </p:nvSpPr>
          <p:spPr bwMode="auto">
            <a:xfrm>
              <a:off x="8382000" y="1260475"/>
              <a:ext cx="11113" cy="90488"/>
            </a:xfrm>
            <a:prstGeom prst="rect">
              <a:avLst/>
            </a:prstGeom>
            <a:solidFill>
              <a:srgbClr val="00A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271755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9" name="Rectangle 18"/>
          <p:cNvSpPr/>
          <p:nvPr/>
        </p:nvSpPr>
        <p:spPr>
          <a:xfrm>
            <a:off x="-36512"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5"/>
          <p:cNvSpPr/>
          <p:nvPr/>
        </p:nvSpPr>
        <p:spPr>
          <a:xfrm>
            <a:off x="2555776" y="2276872"/>
            <a:ext cx="6349403" cy="781506"/>
          </a:xfrm>
          <a:prstGeom prst="roundRect">
            <a:avLst>
              <a:gd name="adj" fmla="val 102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solidFill>
                  <a:srgbClr val="0C2340"/>
                </a:solidFill>
                <a:latin typeface="Fakt Slab Pro Lt" panose="02000000000000000000" pitchFamily="2" charset="0"/>
              </a:rPr>
              <a:t>Een gemengde overlijdens- en overlevingslevensverzekering naar </a:t>
            </a:r>
            <a:r>
              <a:rPr lang="en-US" sz="1200" dirty="0">
                <a:solidFill>
                  <a:srgbClr val="0C2340"/>
                </a:solidFill>
                <a:latin typeface="Fakt Slab Pro Med" panose="02000000000000000000" pitchFamily="50" charset="0"/>
              </a:rPr>
              <a:t>[Land1]</a:t>
            </a:r>
            <a:r>
              <a:rPr lang="nl-NL" sz="1200" dirty="0" smtClean="0">
                <a:solidFill>
                  <a:srgbClr val="0C2340"/>
                </a:solidFill>
                <a:latin typeface="Fakt Slab Pro Lt" panose="02000000000000000000" pitchFamily="2" charset="0"/>
              </a:rPr>
              <a:t> </a:t>
            </a:r>
            <a:r>
              <a:rPr lang="nl-NL" sz="1200" dirty="0">
                <a:solidFill>
                  <a:srgbClr val="0C2340"/>
                </a:solidFill>
                <a:latin typeface="Fakt Slab Pro Lt" panose="02000000000000000000" pitchFamily="2" charset="0"/>
              </a:rPr>
              <a:t>wet is volledig in regel in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Land3]</a:t>
            </a:r>
            <a:r>
              <a:rPr lang="nl-NL" sz="1200" dirty="0" smtClean="0">
                <a:solidFill>
                  <a:srgbClr val="0C2340"/>
                </a:solidFill>
                <a:latin typeface="Fakt Slab Pro Lt" panose="02000000000000000000" pitchFamily="2" charset="0"/>
              </a:rPr>
              <a:t> </a:t>
            </a:r>
            <a:r>
              <a:rPr lang="nl-NL" sz="1200" dirty="0">
                <a:solidFill>
                  <a:srgbClr val="0C2340"/>
                </a:solidFill>
                <a:latin typeface="Fakt Slab Pro Lt" panose="02000000000000000000" pitchFamily="2" charset="0"/>
              </a:rPr>
              <a:t>vanuit fiscaal, juridisch en regelgevend perspectief.  </a:t>
            </a:r>
          </a:p>
        </p:txBody>
      </p:sp>
      <p:sp>
        <p:nvSpPr>
          <p:cNvPr id="11" name="Rounded Rectangle 17"/>
          <p:cNvSpPr/>
          <p:nvPr/>
        </p:nvSpPr>
        <p:spPr>
          <a:xfrm>
            <a:off x="2555776" y="3645144"/>
            <a:ext cx="6349403" cy="1944096"/>
          </a:xfrm>
          <a:prstGeom prst="roundRect">
            <a:avLst>
              <a:gd name="adj" fmla="val 82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Lucida Grande"/>
              <a:buChar char="-"/>
            </a:pPr>
            <a:r>
              <a:rPr lang="nl-NL" sz="1100" dirty="0" smtClean="0">
                <a:solidFill>
                  <a:srgbClr val="0C2340"/>
                </a:solidFill>
                <a:latin typeface="Fakt Slab Pro Lt" panose="02000000000000000000" pitchFamily="2" charset="0"/>
              </a:rPr>
              <a:t>Volledig </a:t>
            </a:r>
            <a:r>
              <a:rPr lang="nl-NL" sz="1100" dirty="0">
                <a:solidFill>
                  <a:srgbClr val="0C2340"/>
                </a:solidFill>
                <a:latin typeface="Fakt Slab Pro Lt" panose="02000000000000000000" pitchFamily="2" charset="0"/>
              </a:rPr>
              <a:t>belastinguitstel in </a:t>
            </a:r>
            <a:r>
              <a:rPr lang="en-US" sz="1100" dirty="0">
                <a:solidFill>
                  <a:srgbClr val="0C2340"/>
                </a:solidFill>
                <a:latin typeface="Fakt Slab Pro Med" panose="02000000000000000000" pitchFamily="50" charset="0"/>
              </a:rPr>
              <a:t>[Land1]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en </a:t>
            </a:r>
            <a:r>
              <a:rPr lang="en-US" sz="1100" dirty="0">
                <a:solidFill>
                  <a:srgbClr val="0C2340"/>
                </a:solidFill>
                <a:latin typeface="Fakt Slab Pro Med" panose="02000000000000000000" pitchFamily="50" charset="0"/>
              </a:rPr>
              <a:t>[</a:t>
            </a:r>
            <a:r>
              <a:rPr lang="en-US" sz="1100" dirty="0" smtClean="0">
                <a:solidFill>
                  <a:srgbClr val="0C2340"/>
                </a:solidFill>
                <a:latin typeface="Fakt Slab Pro Med" panose="02000000000000000000" pitchFamily="50" charset="0"/>
              </a:rPr>
              <a:t>Land3]</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tot partiële of volledige afkoop</a:t>
            </a:r>
          </a:p>
          <a:p>
            <a:pPr marL="171450" indent="-171450">
              <a:buFont typeface="Lucida Grande"/>
              <a:buChar char="-"/>
            </a:pPr>
            <a:r>
              <a:rPr lang="nl-NL" sz="1100" dirty="0" smtClean="0">
                <a:solidFill>
                  <a:srgbClr val="0C2340"/>
                </a:solidFill>
                <a:latin typeface="Fakt Slab Pro Lt" panose="02000000000000000000" pitchFamily="2" charset="0"/>
              </a:rPr>
              <a:t>Geen </a:t>
            </a:r>
            <a:r>
              <a:rPr lang="nl-NL" sz="1100" dirty="0">
                <a:solidFill>
                  <a:srgbClr val="0C2340"/>
                </a:solidFill>
                <a:latin typeface="Fakt Slab Pro Lt" panose="02000000000000000000" pitchFamily="2" charset="0"/>
              </a:rPr>
              <a:t>toepassing van de </a:t>
            </a:r>
            <a:r>
              <a:rPr lang="en-US" sz="1100" dirty="0">
                <a:solidFill>
                  <a:srgbClr val="0C2340"/>
                </a:solidFill>
                <a:latin typeface="Fakt Slab Pro Med" panose="02000000000000000000" pitchFamily="50" charset="0"/>
              </a:rPr>
              <a:t>[Land1]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"exitbelasting" </a:t>
            </a:r>
          </a:p>
          <a:p>
            <a:pPr marL="171450" indent="-171450">
              <a:buFont typeface="Lucida Grande"/>
              <a:buChar char="-"/>
            </a:pPr>
            <a:r>
              <a:rPr lang="nl-NL" sz="1100" dirty="0" smtClean="0">
                <a:solidFill>
                  <a:srgbClr val="0C2340"/>
                </a:solidFill>
                <a:latin typeface="Fakt Slab Pro Lt" panose="02000000000000000000" pitchFamily="2" charset="0"/>
              </a:rPr>
              <a:t>Mogelijkheid </a:t>
            </a:r>
            <a:r>
              <a:rPr lang="nl-NL" sz="1100" dirty="0">
                <a:solidFill>
                  <a:srgbClr val="0C2340"/>
                </a:solidFill>
                <a:latin typeface="Fakt Slab Pro Lt" panose="02000000000000000000" pitchFamily="2" charset="0"/>
              </a:rPr>
              <a:t>om begunstigden onherroepelijk aan te duiden om de betaling van </a:t>
            </a:r>
            <a:r>
              <a:rPr lang="nl-NL" sz="1100" dirty="0" smtClean="0">
                <a:solidFill>
                  <a:srgbClr val="0C2340"/>
                </a:solidFill>
                <a:latin typeface="Fakt Slab Pro Lt" panose="02000000000000000000" pitchFamily="2" charset="0"/>
              </a:rPr>
              <a:t>vermogensbelasting </a:t>
            </a:r>
            <a:r>
              <a:rPr lang="nl-NL" sz="1100" dirty="0">
                <a:solidFill>
                  <a:srgbClr val="0C2340"/>
                </a:solidFill>
                <a:latin typeface="Fakt Slab Pro Lt" panose="02000000000000000000" pitchFamily="2" charset="0"/>
              </a:rPr>
              <a:t>te vermijden in geval van </a:t>
            </a:r>
            <a:r>
              <a:rPr lang="en-US" sz="1100" dirty="0">
                <a:solidFill>
                  <a:srgbClr val="0C2340"/>
                </a:solidFill>
                <a:latin typeface="Fakt Slab Pro Med" panose="02000000000000000000" pitchFamily="50" charset="0"/>
              </a:rPr>
              <a:t>[Land1]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fiscale ingezetene voordat de residentie verandert</a:t>
            </a:r>
          </a:p>
          <a:p>
            <a:pPr marL="171450" indent="-171450">
              <a:buFont typeface="Lucida Grande"/>
              <a:buChar char="-"/>
            </a:pPr>
            <a:r>
              <a:rPr lang="nl-NL" sz="1100" dirty="0" smtClean="0">
                <a:solidFill>
                  <a:srgbClr val="0C2340"/>
                </a:solidFill>
                <a:latin typeface="Fakt Slab Pro Lt" panose="02000000000000000000" pitchFamily="2" charset="0"/>
              </a:rPr>
              <a:t>Toepassing </a:t>
            </a:r>
            <a:r>
              <a:rPr lang="nl-NL" sz="1100" dirty="0">
                <a:solidFill>
                  <a:srgbClr val="0C2340"/>
                </a:solidFill>
                <a:latin typeface="Fakt Slab Pro Lt" panose="02000000000000000000" pitchFamily="2" charset="0"/>
              </a:rPr>
              <a:t>van lagere belastingbasis indien de polis langer dan 5 of 8 jaar geldig blijft (bv. 28% / 22,4% / 11,2% effectieve belasting). De periode dat de polis gold voordat de residentie werd gewijzigd, wordt ook meegerekend</a:t>
            </a:r>
            <a:r>
              <a:rPr lang="nl-NL" sz="1100" dirty="0" smtClean="0">
                <a:solidFill>
                  <a:srgbClr val="0C2340"/>
                </a:solidFill>
                <a:latin typeface="Fakt Slab Pro Lt" panose="02000000000000000000" pitchFamily="2" charset="0"/>
              </a:rPr>
              <a:t>.</a:t>
            </a:r>
            <a:endParaRPr lang="nl-NL" sz="1100" dirty="0">
              <a:solidFill>
                <a:srgbClr val="0C2340"/>
              </a:solidFill>
              <a:latin typeface="Fakt Slab Pro Lt" panose="02000000000000000000" pitchFamily="2" charset="0"/>
            </a:endParaRPr>
          </a:p>
        </p:txBody>
      </p:sp>
      <p:sp>
        <p:nvSpPr>
          <p:cNvPr id="17" name="Rounded Rectangle 21"/>
          <p:cNvSpPr/>
          <p:nvPr/>
        </p:nvSpPr>
        <p:spPr>
          <a:xfrm>
            <a:off x="217488" y="2420888"/>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prstClr val="white"/>
                </a:solidFill>
                <a:latin typeface="Fakt Slab Pro Bnd"/>
                <a:cs typeface="Fakt Slab Pro Bnd"/>
              </a:rPr>
              <a:t>Meeneembaarheid</a:t>
            </a:r>
          </a:p>
        </p:txBody>
      </p:sp>
      <p:sp>
        <p:nvSpPr>
          <p:cNvPr id="18" name="Rounded Rectangle 23"/>
          <p:cNvSpPr/>
          <p:nvPr/>
        </p:nvSpPr>
        <p:spPr>
          <a:xfrm>
            <a:off x="217488" y="4077192"/>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prstClr val="white"/>
                </a:solidFill>
                <a:latin typeface="Fakt Slab Pro Bnd"/>
                <a:cs typeface="Fakt Slab Pro Bnd"/>
              </a:rPr>
              <a:t>Belastingefficiëntie</a:t>
            </a:r>
          </a:p>
        </p:txBody>
      </p:sp>
      <p:sp>
        <p:nvSpPr>
          <p:cNvPr id="10" name="TextBox 19"/>
          <p:cNvSpPr txBox="1"/>
          <p:nvPr/>
        </p:nvSpPr>
        <p:spPr>
          <a:xfrm>
            <a:off x="-540568" y="271112"/>
            <a:ext cx="8580760" cy="1200329"/>
          </a:xfrm>
          <a:prstGeom prst="rect">
            <a:avLst/>
          </a:prstGeom>
          <a:noFill/>
        </p:spPr>
        <p:txBody>
          <a:bodyPr wrap="square" rtlCol="0">
            <a:spAutoFit/>
          </a:bodyPr>
          <a:lstStyle/>
          <a:p>
            <a:pPr algn="ctr"/>
            <a:r>
              <a:rPr lang="de-DE" sz="2400" dirty="0">
                <a:solidFill>
                  <a:schemeClr val="bg1"/>
                </a:solidFill>
                <a:latin typeface="Avenir Medium"/>
                <a:cs typeface="Avenir Medium"/>
              </a:rPr>
              <a:t>VOORDELEN </a:t>
            </a:r>
          </a:p>
          <a:p>
            <a:pPr algn="ctr"/>
            <a:r>
              <a:rPr lang="de-DE" sz="2400" dirty="0">
                <a:solidFill>
                  <a:schemeClr val="bg1"/>
                </a:solidFill>
                <a:latin typeface="Avenir Medium"/>
                <a:cs typeface="Avenir Medium"/>
              </a:rPr>
              <a:t>VOOR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a:solidFill>
                  <a:schemeClr val="bg1"/>
                </a:solidFill>
                <a:latin typeface="Avenir Book"/>
                <a:cs typeface="Avenir Book"/>
              </a:rPr>
              <a:t>]</a:t>
            </a:r>
            <a:endParaRPr lang="en-GB" sz="2400" dirty="0">
              <a:solidFill>
                <a:schemeClr val="bg1"/>
              </a:solidFill>
              <a:latin typeface="Avenir Medium"/>
              <a:cs typeface="Avenir Medium"/>
            </a:endParaRPr>
          </a:p>
          <a:p>
            <a:pPr algn="ctr"/>
            <a:endParaRPr lang="de-DE" sz="2400" dirty="0">
              <a:solidFill>
                <a:schemeClr val="bg1"/>
              </a:solidFill>
              <a:latin typeface="Avenir Medium"/>
              <a:cs typeface="Avenir Medium"/>
            </a:endParaRPr>
          </a:p>
        </p:txBody>
      </p:sp>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429" l="676" r="98649"/>
                    </a14:imgEffect>
                  </a14:imgLayer>
                </a14:imgProps>
              </a:ext>
              <a:ext uri="{28A0092B-C50C-407E-A947-70E740481C1C}">
                <a14:useLocalDpi xmlns:a14="http://schemas.microsoft.com/office/drawing/2010/main" val="0"/>
              </a:ext>
            </a:extLst>
          </a:blip>
          <a:srcRect/>
          <a:stretch>
            <a:fillRect/>
          </a:stretch>
        </p:blipFill>
        <p:spPr bwMode="auto">
          <a:xfrm>
            <a:off x="6804248" y="272325"/>
            <a:ext cx="936104" cy="7084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345656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9" name="Rectangle 18"/>
          <p:cNvSpPr/>
          <p:nvPr/>
        </p:nvSpPr>
        <p:spPr>
          <a:xfrm>
            <a:off x="0"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Rounded Rectangle 18"/>
          <p:cNvSpPr/>
          <p:nvPr/>
        </p:nvSpPr>
        <p:spPr>
          <a:xfrm>
            <a:off x="2627784" y="1700808"/>
            <a:ext cx="6336704" cy="2808312"/>
          </a:xfrm>
          <a:prstGeom prst="roundRect">
            <a:avLst>
              <a:gd name="adj" fmla="val 64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sz="1200" dirty="0">
              <a:solidFill>
                <a:srgbClr val="0C2340"/>
              </a:solidFill>
              <a:latin typeface="Fakt Slab Pro Lt" panose="02000000000000000000" pitchFamily="2" charset="0"/>
            </a:endParaRPr>
          </a:p>
          <a:p>
            <a:r>
              <a:rPr lang="nl-BE" sz="1200" dirty="0">
                <a:solidFill>
                  <a:srgbClr val="0C2340"/>
                </a:solidFill>
                <a:latin typeface="Fakt Slab Pro Lt" panose="02000000000000000000" pitchFamily="2" charset="0"/>
              </a:rPr>
              <a:t>Volgens de polis kan </a:t>
            </a:r>
            <a:r>
              <a:rPr lang="en-US" sz="1200" dirty="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de activa na 5 jaar aan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Naam2]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overdragen indien deze laatste geld nodig zou hebben om een eenmalige maar grote uitgave te dekken. Indien </a:t>
            </a:r>
            <a:r>
              <a:rPr lang="en-US" sz="1200" dirty="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zich bedenkt in verband met de planning, kan hij de polis op elk moment afkopen of de polis gewoonweg niet </a:t>
            </a:r>
            <a:r>
              <a:rPr lang="nl-NL" sz="1200" dirty="0">
                <a:solidFill>
                  <a:srgbClr val="0C2340"/>
                </a:solidFill>
                <a:latin typeface="Fakt Slab Pro Lt" panose="02000000000000000000" pitchFamily="2" charset="0"/>
              </a:rPr>
              <a:t>beëindigen</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waarbij de polis automatisch zou verlengd worden. </a:t>
            </a:r>
          </a:p>
          <a:p>
            <a:endParaRPr lang="nl-BE" sz="1200" dirty="0">
              <a:solidFill>
                <a:srgbClr val="0C2340"/>
              </a:solidFill>
              <a:latin typeface="Fakt Slab Pro Lt" panose="02000000000000000000" pitchFamily="2" charset="0"/>
            </a:endParaRPr>
          </a:p>
          <a:p>
            <a:r>
              <a:rPr lang="nl-BE" sz="1200" dirty="0">
                <a:solidFill>
                  <a:srgbClr val="0C2340"/>
                </a:solidFill>
                <a:latin typeface="Fakt Slab Pro Lt" panose="02000000000000000000" pitchFamily="2" charset="0"/>
              </a:rPr>
              <a:t>In het ongelukkige geval dat beiden </a:t>
            </a:r>
            <a:r>
              <a:rPr lang="nl-BE" sz="1200" dirty="0" smtClean="0">
                <a:solidFill>
                  <a:srgbClr val="0C2340"/>
                </a:solidFill>
                <a:latin typeface="Fakt Slab Pro Lt" panose="02000000000000000000" pitchFamily="2" charset="0"/>
              </a:rPr>
              <a:t>(</a:t>
            </a:r>
            <a:r>
              <a:rPr lang="en-US" sz="1200" dirty="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en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Naam2]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zouden overlijden, zal het voordeel uitbetaald worden aan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Naam3]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hoewel </a:t>
            </a:r>
            <a:r>
              <a:rPr lang="en-US" sz="1200" dirty="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deze aanduiding indien nodig op elk moment kan wijzigen. </a:t>
            </a:r>
          </a:p>
          <a:p>
            <a:endParaRPr lang="nl-BE" sz="1200" dirty="0">
              <a:solidFill>
                <a:srgbClr val="0C2340"/>
              </a:solidFill>
              <a:latin typeface="Fakt Slab Pro Lt" panose="02000000000000000000" pitchFamily="2" charset="0"/>
            </a:endParaRPr>
          </a:p>
          <a:p>
            <a:r>
              <a:rPr lang="nl-BE" sz="1200" dirty="0">
                <a:solidFill>
                  <a:srgbClr val="0C2340"/>
                </a:solidFill>
                <a:latin typeface="Fakt Slab Pro Lt" panose="02000000000000000000" pitchFamily="2" charset="0"/>
              </a:rPr>
              <a:t>Er is geen enkele fiscale impact bij betaling van het voordeel aan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Naam2]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(overleving) of </a:t>
            </a:r>
            <a:r>
              <a:rPr lang="en-US" sz="1200" dirty="0">
                <a:solidFill>
                  <a:srgbClr val="0C2340"/>
                </a:solidFill>
                <a:latin typeface="Fakt Slab Pro Med" panose="02000000000000000000" pitchFamily="50" charset="0"/>
              </a:rPr>
              <a:t>[</a:t>
            </a:r>
            <a:r>
              <a:rPr lang="en-US" sz="1200" dirty="0" smtClean="0">
                <a:solidFill>
                  <a:srgbClr val="0C2340"/>
                </a:solidFill>
                <a:latin typeface="Fakt Slab Pro Med" panose="02000000000000000000" pitchFamily="50" charset="0"/>
              </a:rPr>
              <a:t>Naam3]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(overlijden) indien </a:t>
            </a:r>
            <a:r>
              <a:rPr lang="en-US" sz="1200" dirty="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een </a:t>
            </a:r>
            <a:r>
              <a:rPr lang="en-US" sz="1200" dirty="0" smtClean="0">
                <a:solidFill>
                  <a:srgbClr val="0C2340"/>
                </a:solidFill>
                <a:latin typeface="Fakt Slab Pro Med" panose="02000000000000000000" pitchFamily="50" charset="0"/>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of </a:t>
            </a:r>
            <a:r>
              <a:rPr lang="en-US" sz="1200" dirty="0" smtClean="0">
                <a:solidFill>
                  <a:srgbClr val="0C2340"/>
                </a:solidFill>
                <a:latin typeface="Fakt Slab Pro Med" panose="02000000000000000000" pitchFamily="50" charset="0"/>
              </a:rPr>
              <a:t>[Land3]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ingezetene is, aangezien de begunstigden geen </a:t>
            </a:r>
            <a:r>
              <a:rPr lang="en-US" sz="1200" dirty="0" smtClean="0">
                <a:solidFill>
                  <a:srgbClr val="0C2340"/>
                </a:solidFill>
                <a:latin typeface="Fakt Slab Pro Med" panose="02000000000000000000" pitchFamily="50" charset="0"/>
              </a:rPr>
              <a:t>[Land1]/</a:t>
            </a:r>
            <a:r>
              <a:rPr lang="en-US" sz="1200" dirty="0">
                <a:solidFill>
                  <a:srgbClr val="0C2340"/>
                </a:solidFill>
                <a:latin typeface="Fakt Slab Pro Med" panose="02000000000000000000" pitchFamily="50" charset="0"/>
              </a:rPr>
              <a:t> </a:t>
            </a:r>
            <a:r>
              <a:rPr lang="en-US" sz="1200" dirty="0" smtClean="0">
                <a:solidFill>
                  <a:srgbClr val="0C2340"/>
                </a:solidFill>
                <a:latin typeface="Fakt Slab Pro Med" panose="02000000000000000000" pitchFamily="50" charset="0"/>
              </a:rPr>
              <a:t>[Land3]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ingezetenen zijn: de polis is geen </a:t>
            </a:r>
            <a:r>
              <a:rPr lang="en-US" sz="1200" dirty="0" smtClean="0">
                <a:solidFill>
                  <a:srgbClr val="0C2340"/>
                </a:solidFill>
                <a:latin typeface="Fakt Slab Pro Med" panose="02000000000000000000" pitchFamily="50" charset="0"/>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of </a:t>
            </a:r>
            <a:r>
              <a:rPr lang="en-US" sz="1200" dirty="0" smtClean="0">
                <a:solidFill>
                  <a:srgbClr val="0C2340"/>
                </a:solidFill>
                <a:latin typeface="Fakt Slab Pro Med" panose="02000000000000000000" pitchFamily="50" charset="0"/>
              </a:rPr>
              <a:t>[Land3]</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actief en </a:t>
            </a:r>
            <a:r>
              <a:rPr lang="en-US" sz="1200" dirty="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heeft geen enkele link met </a:t>
            </a:r>
            <a:r>
              <a:rPr lang="en-US" sz="1200" dirty="0" smtClean="0">
                <a:solidFill>
                  <a:srgbClr val="0C2340"/>
                </a:solidFill>
                <a:latin typeface="Fakt Slab Pro Med" panose="02000000000000000000" pitchFamily="50" charset="0"/>
              </a:rPr>
              <a:t>[Land2]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(nl. hij wordt in </a:t>
            </a:r>
            <a:r>
              <a:rPr lang="en-US" sz="1200" dirty="0" smtClean="0">
                <a:solidFill>
                  <a:srgbClr val="0C2340"/>
                </a:solidFill>
                <a:latin typeface="Fakt Slab Pro Med" panose="02000000000000000000" pitchFamily="50" charset="0"/>
              </a:rPr>
              <a:t>[Land2]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niet als daar gedomicilieerd beschouwd). </a:t>
            </a:r>
          </a:p>
          <a:p>
            <a:endParaRPr lang="nl-BE" sz="1200" dirty="0">
              <a:solidFill>
                <a:srgbClr val="0C2340"/>
              </a:solidFill>
              <a:latin typeface="Fakt Slab Pro Lt" panose="02000000000000000000" pitchFamily="2" charset="0"/>
            </a:endParaRPr>
          </a:p>
        </p:txBody>
      </p:sp>
      <p:sp>
        <p:nvSpPr>
          <p:cNvPr id="26" name="Rounded Rectangle 24"/>
          <p:cNvSpPr/>
          <p:nvPr/>
        </p:nvSpPr>
        <p:spPr>
          <a:xfrm>
            <a:off x="249726" y="2095024"/>
            <a:ext cx="2094211" cy="757912"/>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prstClr val="white"/>
                </a:solidFill>
                <a:latin typeface="Fakt Slab Pro Bnd"/>
                <a:cs typeface="Fakt Slab Pro Bnd"/>
              </a:rPr>
              <a:t>Overdracht van de activa naar </a:t>
            </a:r>
            <a:r>
              <a:rPr lang="en-US" sz="1400" dirty="0">
                <a:solidFill>
                  <a:prstClr val="white"/>
                </a:solidFill>
                <a:latin typeface="Fakt Slab Pro Bnd"/>
                <a:cs typeface="Fakt Slab Pro Bnd"/>
              </a:rPr>
              <a:t>[</a:t>
            </a:r>
            <a:r>
              <a:rPr lang="en-US" sz="1400" dirty="0" smtClean="0">
                <a:solidFill>
                  <a:prstClr val="white"/>
                </a:solidFill>
                <a:latin typeface="Fakt Slab Pro Bnd"/>
                <a:cs typeface="Fakt Slab Pro Bnd"/>
              </a:rPr>
              <a:t>Naam2</a:t>
            </a:r>
            <a:r>
              <a:rPr lang="en-US" sz="1400" dirty="0">
                <a:solidFill>
                  <a:prstClr val="white"/>
                </a:solidFill>
                <a:latin typeface="Fakt Slab Pro Bnd"/>
                <a:cs typeface="Fakt Slab Pro Bnd"/>
              </a:rPr>
              <a:t>]</a:t>
            </a:r>
            <a:r>
              <a:rPr lang="nl-NL" sz="1400" dirty="0" smtClean="0">
                <a:solidFill>
                  <a:prstClr val="white"/>
                </a:solidFill>
                <a:latin typeface="Fakt Slab Pro Bnd"/>
                <a:cs typeface="Fakt Slab Pro Bnd"/>
              </a:rPr>
              <a:t> </a:t>
            </a:r>
            <a:r>
              <a:rPr lang="nl-NL" sz="1400" dirty="0">
                <a:solidFill>
                  <a:prstClr val="white"/>
                </a:solidFill>
                <a:latin typeface="Fakt Slab Pro Bnd"/>
                <a:cs typeface="Fakt Slab Pro Bnd"/>
              </a:rPr>
              <a:t>of </a:t>
            </a:r>
            <a:r>
              <a:rPr lang="en-US" sz="1400" dirty="0" smtClean="0">
                <a:solidFill>
                  <a:prstClr val="white"/>
                </a:solidFill>
                <a:latin typeface="Fakt Slab Pro Bnd"/>
                <a:cs typeface="Fakt Slab Pro Bnd"/>
              </a:rPr>
              <a:t>[Naam3]</a:t>
            </a:r>
            <a:r>
              <a:rPr lang="en-GB" sz="1400" dirty="0" smtClean="0">
                <a:solidFill>
                  <a:prstClr val="white"/>
                </a:solidFill>
                <a:latin typeface="Fakt Slab Pro Bnd"/>
                <a:cs typeface="Fakt Slab Pro Bnd"/>
              </a:rPr>
              <a:t> </a:t>
            </a:r>
            <a:endParaRPr lang="nl-NL" sz="1400" dirty="0">
              <a:solidFill>
                <a:prstClr val="white"/>
              </a:solidFill>
              <a:latin typeface="Fakt Slab Pro Bnd"/>
              <a:cs typeface="Fakt Slab Pro Bnd"/>
            </a:endParaRPr>
          </a:p>
        </p:txBody>
      </p:sp>
      <p:sp>
        <p:nvSpPr>
          <p:cNvPr id="27" name="Rounded Rectangle 16"/>
          <p:cNvSpPr/>
          <p:nvPr/>
        </p:nvSpPr>
        <p:spPr>
          <a:xfrm>
            <a:off x="249726" y="4941168"/>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prstClr val="white"/>
                </a:solidFill>
                <a:latin typeface="Fakt Slab Pro Bnd"/>
                <a:cs typeface="Fakt Slab Pro Bnd"/>
              </a:rPr>
              <a:t>Uitsluiting van de echtgenote</a:t>
            </a:r>
          </a:p>
        </p:txBody>
      </p:sp>
      <p:sp>
        <p:nvSpPr>
          <p:cNvPr id="28" name="Rounded Rectangle 19"/>
          <p:cNvSpPr/>
          <p:nvPr/>
        </p:nvSpPr>
        <p:spPr>
          <a:xfrm>
            <a:off x="2627784" y="4869160"/>
            <a:ext cx="6336704" cy="72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zorgt ervoor dat de fondsen van de polis buiten het bereik van zijn toekomstige ex-vrouw blijven, aangezien de verzekeraar de duidelijke plicht heeft om het voordeel aan de aangeduide begunstigden uit te betalen. </a:t>
            </a:r>
          </a:p>
        </p:txBody>
      </p:sp>
      <p:sp>
        <p:nvSpPr>
          <p:cNvPr id="2" name="Rectangle 1"/>
          <p:cNvSpPr/>
          <p:nvPr/>
        </p:nvSpPr>
        <p:spPr>
          <a:xfrm>
            <a:off x="3753610" y="3244334"/>
            <a:ext cx="1636780" cy="369332"/>
          </a:xfrm>
          <a:prstGeom prst="rect">
            <a:avLst/>
          </a:prstGeom>
        </p:spPr>
        <p:txBody>
          <a:bodyPr wrap="none">
            <a:spAutoFit/>
          </a:bodyPr>
          <a:lstStyle/>
          <a:p>
            <a:pPr algn="ctr"/>
            <a:r>
              <a:rPr lang="nl-BE" dirty="0">
                <a:solidFill>
                  <a:prstClr val="white"/>
                </a:solidFill>
                <a:latin typeface="Avenir" panose="020B0503020203020204" pitchFamily="34" charset="0"/>
              </a:rPr>
              <a:t>VOORDELEN</a:t>
            </a:r>
          </a:p>
        </p:txBody>
      </p:sp>
      <p:sp>
        <p:nvSpPr>
          <p:cNvPr id="15" name="TextBox 19"/>
          <p:cNvSpPr txBox="1"/>
          <p:nvPr/>
        </p:nvSpPr>
        <p:spPr>
          <a:xfrm>
            <a:off x="-888788" y="205189"/>
            <a:ext cx="8580760" cy="1200329"/>
          </a:xfrm>
          <a:prstGeom prst="rect">
            <a:avLst/>
          </a:prstGeom>
          <a:noFill/>
        </p:spPr>
        <p:txBody>
          <a:bodyPr wrap="square" rtlCol="0">
            <a:spAutoFit/>
          </a:bodyPr>
          <a:lstStyle/>
          <a:p>
            <a:pPr algn="ctr"/>
            <a:r>
              <a:rPr lang="de-DE" sz="2400" dirty="0">
                <a:solidFill>
                  <a:schemeClr val="bg1"/>
                </a:solidFill>
                <a:latin typeface="Avenir Medium"/>
                <a:cs typeface="Avenir Medium"/>
              </a:rPr>
              <a:t>VOORDELEN </a:t>
            </a:r>
          </a:p>
          <a:p>
            <a:pPr algn="ctr"/>
            <a:r>
              <a:rPr lang="de-DE" sz="2400" dirty="0">
                <a:solidFill>
                  <a:schemeClr val="bg1"/>
                </a:solidFill>
                <a:latin typeface="Avenir Medium"/>
                <a:cs typeface="Avenir Medium"/>
              </a:rPr>
              <a:t>VOOR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a:solidFill>
                  <a:schemeClr val="bg1"/>
                </a:solidFill>
                <a:latin typeface="Avenir Book"/>
                <a:cs typeface="Avenir Book"/>
              </a:rPr>
              <a:t>]</a:t>
            </a:r>
            <a:endParaRPr lang="en-GB" sz="2400" dirty="0">
              <a:solidFill>
                <a:schemeClr val="bg1"/>
              </a:solidFill>
              <a:latin typeface="Avenir Medium"/>
              <a:cs typeface="Avenir Medium"/>
            </a:endParaRPr>
          </a:p>
          <a:p>
            <a:pPr algn="ctr"/>
            <a:endParaRPr lang="de-DE" sz="2400" dirty="0">
              <a:solidFill>
                <a:schemeClr val="bg1"/>
              </a:solidFill>
              <a:latin typeface="Avenir Medium"/>
              <a:cs typeface="Avenir Medium"/>
            </a:endParaRPr>
          </a:p>
        </p:txBody>
      </p:sp>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429" l="676" r="98649"/>
                    </a14:imgEffect>
                  </a14:imgLayer>
                </a14:imgProps>
              </a:ext>
              <a:ext uri="{28A0092B-C50C-407E-A947-70E740481C1C}">
                <a14:useLocalDpi xmlns:a14="http://schemas.microsoft.com/office/drawing/2010/main" val="0"/>
              </a:ext>
            </a:extLst>
          </a:blip>
          <a:srcRect/>
          <a:stretch>
            <a:fillRect/>
          </a:stretch>
        </p:blipFill>
        <p:spPr bwMode="auto">
          <a:xfrm>
            <a:off x="6804248" y="272325"/>
            <a:ext cx="936104" cy="7084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634957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Stock-524530456_sup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44" y="-318459"/>
            <a:ext cx="9793088" cy="6528726"/>
          </a:xfrm>
          <a:prstGeom prst="rect">
            <a:avLst/>
          </a:prstGeom>
        </p:spPr>
      </p:pic>
      <p:sp>
        <p:nvSpPr>
          <p:cNvPr id="6" name="Rectangle 5"/>
          <p:cNvSpPr/>
          <p:nvPr/>
        </p:nvSpPr>
        <p:spPr>
          <a:xfrm>
            <a:off x="-17930" y="6212977"/>
            <a:ext cx="9235366" cy="67739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venir Medium"/>
                <a:cs typeface="Avenir Medium"/>
              </a:rPr>
              <a:t>DE FAMILIE </a:t>
            </a:r>
            <a:r>
              <a:rPr lang="en-GB" sz="2800" dirty="0">
                <a:solidFill>
                  <a:schemeClr val="bg1"/>
                </a:solidFill>
                <a:latin typeface="Avenir Book"/>
                <a:cs typeface="Avenir Book"/>
              </a:rPr>
              <a:t>[</a:t>
            </a:r>
            <a:r>
              <a:rPr lang="en-GB" sz="2800" dirty="0" err="1">
                <a:solidFill>
                  <a:schemeClr val="bg1"/>
                </a:solidFill>
                <a:latin typeface="Avenir Book"/>
                <a:cs typeface="Avenir Book"/>
              </a:rPr>
              <a:t>Familienaam</a:t>
            </a:r>
            <a:r>
              <a:rPr lang="en-GB" sz="2800" dirty="0" smtClean="0">
                <a:solidFill>
                  <a:schemeClr val="bg1"/>
                </a:solidFill>
                <a:latin typeface="Avenir Book"/>
                <a:cs typeface="Avenir Book"/>
              </a:rPr>
              <a:t>]</a:t>
            </a:r>
            <a:endParaRPr lang="en-GB" sz="2800" dirty="0">
              <a:solidFill>
                <a:schemeClr val="bg1"/>
              </a:solidFill>
              <a:latin typeface="Avenir Medium"/>
              <a:cs typeface="Avenir Medium"/>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7986">
            <a:off x="265842" y="-1031427"/>
            <a:ext cx="8582741" cy="6437056"/>
          </a:xfrm>
          <a:prstGeom prst="rect">
            <a:avLst/>
          </a:prstGeom>
        </p:spPr>
      </p:pic>
    </p:spTree>
    <p:extLst>
      <p:ext uri="{BB962C8B-B14F-4D97-AF65-F5344CB8AC3E}">
        <p14:creationId xmlns:p14="http://schemas.microsoft.com/office/powerpoint/2010/main" val="30187532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6" name="TextBox 5"/>
          <p:cNvSpPr txBox="1"/>
          <p:nvPr/>
        </p:nvSpPr>
        <p:spPr>
          <a:xfrm>
            <a:off x="395535" y="2135282"/>
            <a:ext cx="5384366" cy="4078040"/>
          </a:xfrm>
          <a:prstGeom prst="rect">
            <a:avLst/>
          </a:prstGeom>
          <a:noFill/>
        </p:spPr>
        <p:txBody>
          <a:bodyPr wrap="square" rtlCol="0">
            <a:spAutoFit/>
          </a:bodyPr>
          <a:lstStyle/>
          <a:p>
            <a:pPr algn="just"/>
            <a:r>
              <a:rPr lang="fr-FR" sz="1100" dirty="0" err="1">
                <a:solidFill>
                  <a:srgbClr val="E31C79"/>
                </a:solidFill>
                <a:latin typeface="Fakt Slab Pro Lt" panose="02000000000000000000" pitchFamily="2" charset="0"/>
              </a:rPr>
              <a:t>Maak</a:t>
            </a:r>
            <a:r>
              <a:rPr lang="fr-FR" sz="1100" dirty="0">
                <a:solidFill>
                  <a:srgbClr val="E31C79"/>
                </a:solidFill>
                <a:latin typeface="Fakt Slab Pro Lt" panose="02000000000000000000" pitchFamily="2" charset="0"/>
              </a:rPr>
              <a:t> </a:t>
            </a:r>
            <a:r>
              <a:rPr lang="fr-FR" sz="1100" dirty="0" err="1">
                <a:solidFill>
                  <a:srgbClr val="E31C79"/>
                </a:solidFill>
                <a:latin typeface="Fakt Slab Pro Lt" panose="02000000000000000000" pitchFamily="2" charset="0"/>
              </a:rPr>
              <a:t>kennis</a:t>
            </a:r>
            <a:r>
              <a:rPr lang="fr-FR" sz="1100" dirty="0">
                <a:solidFill>
                  <a:srgbClr val="E31C79"/>
                </a:solidFill>
                <a:latin typeface="Fakt Slab Pro Lt" panose="02000000000000000000" pitchFamily="2" charset="0"/>
              </a:rPr>
              <a:t> met [Naam1]</a:t>
            </a:r>
            <a:r>
              <a:rPr lang="en-GB" sz="1100" dirty="0">
                <a:solidFill>
                  <a:srgbClr val="E31C79"/>
                </a:solidFill>
                <a:latin typeface="Fakt Slab Pro Lt" panose="02000000000000000000" pitchFamily="2" charset="0"/>
              </a:rPr>
              <a:t> </a:t>
            </a:r>
            <a:r>
              <a:rPr lang="en-GB" sz="1100" dirty="0" err="1">
                <a:solidFill>
                  <a:srgbClr val="E31C79"/>
                </a:solidFill>
                <a:latin typeface="Fakt Slab Pro Lt" panose="02000000000000000000" pitchFamily="2" charset="0"/>
              </a:rPr>
              <a:t>en</a:t>
            </a:r>
            <a:r>
              <a:rPr lang="en-GB" sz="1100" dirty="0">
                <a:solidFill>
                  <a:srgbClr val="E31C79"/>
                </a:solidFill>
                <a:latin typeface="Fakt Slab Pro Lt" panose="02000000000000000000" pitchFamily="2" charset="0"/>
              </a:rPr>
              <a:t> </a:t>
            </a:r>
            <a:r>
              <a:rPr lang="fr-FR" sz="1100" dirty="0">
                <a:solidFill>
                  <a:srgbClr val="E31C79"/>
                </a:solidFill>
                <a:latin typeface="Fakt Slab Pro Lt" panose="02000000000000000000" pitchFamily="2" charset="0"/>
              </a:rPr>
              <a:t>[Naam2] </a:t>
            </a:r>
          </a:p>
          <a:p>
            <a:pPr algn="just">
              <a:spcAft>
                <a:spcPts val="600"/>
              </a:spcAft>
            </a:pPr>
            <a:endParaRPr lang="fr-FR" sz="800" dirty="0" smtClean="0">
              <a:solidFill>
                <a:srgbClr val="E31C79"/>
              </a:solidFill>
              <a:latin typeface="Fakt Slab Pro Lt" panose="02000000000000000000" pitchFamily="2" charset="0"/>
            </a:endParaRPr>
          </a:p>
          <a:p>
            <a:pPr algn="just">
              <a:spcAft>
                <a:spcPts val="600"/>
              </a:spcAft>
            </a:pPr>
            <a:r>
              <a:rPr lang="en-US" sz="1100" dirty="0" smtClean="0">
                <a:solidFill>
                  <a:srgbClr val="1B1D3E"/>
                </a:solidFill>
                <a:latin typeface="Fakt Slab Pro Lt" panose="02000000000000000000" pitchFamily="2" charset="0"/>
              </a:rPr>
              <a:t>[Naam1]</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werd in </a:t>
            </a:r>
            <a:r>
              <a:rPr lang="en-US" sz="1100" dirty="0" smtClean="0">
                <a:solidFill>
                  <a:srgbClr val="1B1D3E"/>
                </a:solidFill>
                <a:latin typeface="Fakt Slab Pro Lt" panose="02000000000000000000" pitchFamily="2" charset="0"/>
              </a:rPr>
              <a:t>[Land1]</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geboren. Hij verhuisde in zijn jonge jaren naar </a:t>
            </a:r>
            <a:r>
              <a:rPr lang="en-US" sz="1100" dirty="0" smtClean="0">
                <a:solidFill>
                  <a:srgbClr val="1B1D3E"/>
                </a:solidFill>
                <a:latin typeface="Fakt Slab Pro Lt" panose="02000000000000000000" pitchFamily="2" charset="0"/>
              </a:rPr>
              <a:t>[Land2]</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om er in de bouw te werken en bleef er uiteindelijk 45 jaar hangen. Hij is al vele jaren gehuwd met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Naam2]</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en samen hebben ze twee kinderen,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Naam3]</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en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Naam4]</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Naam3]</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ging in </a:t>
            </a:r>
            <a:r>
              <a:rPr lang="en-US" sz="1100" dirty="0" smtClean="0">
                <a:solidFill>
                  <a:srgbClr val="1B1D3E"/>
                </a:solidFill>
                <a:latin typeface="Fakt Slab Pro Lt" panose="02000000000000000000" pitchFamily="2" charset="0"/>
              </a:rPr>
              <a:t>[Land1]</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aan de universiteit studeren en bleef er toen hij een interessante functie aangeboden kreeg.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Naam4]</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ging </a:t>
            </a:r>
            <a:r>
              <a:rPr lang="nl-BE" sz="1100" dirty="0" smtClean="0">
                <a:solidFill>
                  <a:srgbClr val="1B1D3E"/>
                </a:solidFill>
                <a:latin typeface="Fakt Slab Pro Lt" panose="02000000000000000000"/>
              </a:rPr>
              <a:t>in </a:t>
            </a:r>
            <a:r>
              <a:rPr lang="en-US" sz="1100" dirty="0" smtClean="0">
                <a:solidFill>
                  <a:srgbClr val="1B1D3E"/>
                </a:solidFill>
                <a:latin typeface="Fakt Slab Pro Lt" panose="02000000000000000000" pitchFamily="2" charset="0"/>
              </a:rPr>
              <a:t>[Land2]</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studeren</a:t>
            </a:r>
            <a:r>
              <a:rPr lang="nl-BE" sz="1100" dirty="0">
                <a:solidFill>
                  <a:srgbClr val="1B1D3E"/>
                </a:solidFill>
                <a:latin typeface="Fakt Slab Pro Lt" panose="02000000000000000000"/>
              </a:rPr>
              <a:t>, huwde met een </a:t>
            </a:r>
            <a:r>
              <a:rPr lang="en-US" sz="1100" dirty="0" smtClean="0">
                <a:solidFill>
                  <a:srgbClr val="1B1D3E"/>
                </a:solidFill>
                <a:latin typeface="Fakt Slab Pro Lt" panose="02000000000000000000" pitchFamily="2" charset="0"/>
              </a:rPr>
              <a:t>[Land2]</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man en bleef in </a:t>
            </a:r>
            <a:r>
              <a:rPr lang="en-US" sz="1100" dirty="0" smtClean="0">
                <a:solidFill>
                  <a:srgbClr val="1B1D3E"/>
                </a:solidFill>
                <a:latin typeface="Fakt Slab Pro Lt" panose="02000000000000000000" pitchFamily="2" charset="0"/>
              </a:rPr>
              <a:t>[Land2]</a:t>
            </a:r>
            <a:r>
              <a:rPr lang="nl-BE" sz="1100" dirty="0" smtClean="0">
                <a:solidFill>
                  <a:srgbClr val="1B1D3E"/>
                </a:solidFill>
                <a:latin typeface="Fakt Slab Pro Lt" panose="02000000000000000000"/>
              </a:rPr>
              <a:t> </a:t>
            </a:r>
            <a:r>
              <a:rPr lang="nl-BE" sz="1100" dirty="0" smtClean="0">
                <a:solidFill>
                  <a:srgbClr val="1B1D3E"/>
                </a:solidFill>
                <a:latin typeface="Fakt Slab Pro Lt" panose="02000000000000000000"/>
              </a:rPr>
              <a:t>hangen.</a:t>
            </a:r>
            <a:endParaRPr lang="nl-BE" sz="800" dirty="0" smtClean="0">
              <a:solidFill>
                <a:srgbClr val="1B1D3E"/>
              </a:solidFill>
              <a:latin typeface="Fakt Slab Pro Lt" panose="02000000000000000000"/>
            </a:endParaRPr>
          </a:p>
          <a:p>
            <a:pPr algn="just">
              <a:spcAft>
                <a:spcPts val="600"/>
              </a:spcAft>
            </a:pPr>
            <a:r>
              <a:rPr lang="nl-BE" sz="1100" dirty="0" smtClean="0">
                <a:solidFill>
                  <a:srgbClr val="1B1D3E"/>
                </a:solidFill>
                <a:latin typeface="Fakt Slab Pro Lt" panose="02000000000000000000"/>
              </a:rPr>
              <a:t>Tot </a:t>
            </a:r>
            <a:r>
              <a:rPr lang="nl-BE" sz="1100" dirty="0">
                <a:solidFill>
                  <a:srgbClr val="1B1D3E"/>
                </a:solidFill>
                <a:latin typeface="Fakt Slab Pro Lt" panose="02000000000000000000"/>
              </a:rPr>
              <a:t>voor kort was </a:t>
            </a:r>
            <a:r>
              <a:rPr lang="en-US" sz="1100" dirty="0">
                <a:solidFill>
                  <a:srgbClr val="1B1D3E"/>
                </a:solidFill>
                <a:latin typeface="Fakt Slab Pro Lt" panose="02000000000000000000" pitchFamily="2" charset="0"/>
              </a:rPr>
              <a:t>[Naam1]</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fiscaal ingezetene in </a:t>
            </a:r>
            <a:r>
              <a:rPr lang="en-US" sz="1100" dirty="0" smtClean="0">
                <a:solidFill>
                  <a:srgbClr val="1B1D3E"/>
                </a:solidFill>
                <a:latin typeface="Fakt Slab Pro Lt" panose="02000000000000000000" pitchFamily="2" charset="0"/>
              </a:rPr>
              <a:t>[Land2]</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 </a:t>
            </a:r>
            <a:r>
              <a:rPr lang="nl-BE" sz="1100" dirty="0">
                <a:solidFill>
                  <a:srgbClr val="1B1D3E"/>
                </a:solidFill>
                <a:latin typeface="Fakt Slab Pro Lt" panose="02000000000000000000"/>
              </a:rPr>
              <a:t>Nadat hij officieel met pensioen ging en zijn kinderen opgegroeid waren, besloot hij terug naar zijn thuisland te verhuizen om er van het mooie weer en de lage levenskosten te genieten. Hij verkreeg het statuut van niet-habituele ingezetene. Hij heeft al zijn bezittingen in </a:t>
            </a:r>
            <a:r>
              <a:rPr lang="en-US" sz="1100" dirty="0" smtClean="0">
                <a:solidFill>
                  <a:srgbClr val="1B1D3E"/>
                </a:solidFill>
                <a:latin typeface="Fakt Slab Pro Lt" panose="02000000000000000000" pitchFamily="2" charset="0"/>
              </a:rPr>
              <a:t>[Land2]</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verkocht voor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Bedrag</a:t>
            </a:r>
            <a:r>
              <a:rPr lang="en-US" sz="1100" dirty="0" smtClean="0">
                <a:solidFill>
                  <a:srgbClr val="1B1D3E"/>
                </a:solidFill>
                <a:latin typeface="Fakt Slab Pro Lt" panose="02000000000000000000" pitchFamily="2" charset="0"/>
              </a:rPr>
              <a:t>]</a:t>
            </a:r>
            <a:r>
              <a:rPr lang="nl-BE" sz="1100" dirty="0" smtClean="0">
                <a:solidFill>
                  <a:srgbClr val="1B1D3E"/>
                </a:solidFill>
                <a:latin typeface="Fakt Slab Pro Lt" panose="02000000000000000000"/>
              </a:rPr>
              <a:t> euro </a:t>
            </a:r>
            <a:r>
              <a:rPr lang="nl-BE" sz="1100" dirty="0">
                <a:solidFill>
                  <a:srgbClr val="1B1D3E"/>
                </a:solidFill>
                <a:latin typeface="Fakt Slab Pro Lt" panose="02000000000000000000"/>
              </a:rPr>
              <a:t>en zijn enige bron van inkomsten is nu zijn </a:t>
            </a:r>
            <a:r>
              <a:rPr lang="en-US" sz="1100" dirty="0" smtClean="0">
                <a:solidFill>
                  <a:srgbClr val="1B1D3E"/>
                </a:solidFill>
                <a:latin typeface="Fakt Slab Pro Lt" panose="02000000000000000000" pitchFamily="2" charset="0"/>
              </a:rPr>
              <a:t>[Land2]</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pensioen (privésector)</a:t>
            </a:r>
            <a:r>
              <a:rPr lang="nl-BE" sz="1100" dirty="0" smtClean="0">
                <a:solidFill>
                  <a:srgbClr val="1B1D3E"/>
                </a:solidFill>
                <a:latin typeface="Fakt Slab Pro Lt" panose="02000000000000000000"/>
              </a:rPr>
              <a:t>. Daarom </a:t>
            </a:r>
            <a:r>
              <a:rPr lang="nl-BE" sz="1100" dirty="0">
                <a:solidFill>
                  <a:srgbClr val="1B1D3E"/>
                </a:solidFill>
                <a:latin typeface="Fakt Slab Pro Lt" panose="02000000000000000000"/>
              </a:rPr>
              <a:t>is hij op zoek naar een efficiënte en flexibele oplossing om zijn activa te consolideren en een eventuele </a:t>
            </a:r>
            <a:r>
              <a:rPr lang="en-US" sz="1100" dirty="0">
                <a:solidFill>
                  <a:srgbClr val="1B1D3E"/>
                </a:solidFill>
                <a:latin typeface="Fakt Slab Pro Lt" panose="02000000000000000000"/>
              </a:rPr>
              <a:t>cross-</a:t>
            </a:r>
            <a:r>
              <a:rPr lang="en-US" sz="1100" dirty="0" smtClean="0">
                <a:solidFill>
                  <a:srgbClr val="1B1D3E"/>
                </a:solidFill>
                <a:latin typeface="Fakt Slab Pro Lt" panose="02000000000000000000"/>
              </a:rPr>
              <a:t>border </a:t>
            </a:r>
            <a:r>
              <a:rPr lang="nl-BE" sz="1100" dirty="0" smtClean="0">
                <a:solidFill>
                  <a:srgbClr val="1B1D3E"/>
                </a:solidFill>
                <a:latin typeface="Fakt Slab Pro Lt" panose="02000000000000000000"/>
              </a:rPr>
              <a:t>successie </a:t>
            </a:r>
            <a:r>
              <a:rPr lang="nl-BE" sz="1100" dirty="0">
                <a:solidFill>
                  <a:srgbClr val="1B1D3E"/>
                </a:solidFill>
                <a:latin typeface="Fakt Slab Pro Lt" panose="02000000000000000000"/>
              </a:rPr>
              <a:t>te vergemakkelijken</a:t>
            </a:r>
            <a:r>
              <a:rPr lang="nl-BE" sz="1100" dirty="0" smtClean="0">
                <a:solidFill>
                  <a:srgbClr val="1B1D3E"/>
                </a:solidFill>
                <a:latin typeface="Fakt Slab Pro Lt" panose="02000000000000000000"/>
              </a:rPr>
              <a:t>.</a:t>
            </a:r>
            <a:endParaRPr lang="nl-BE" sz="800" dirty="0">
              <a:solidFill>
                <a:srgbClr val="1B1D3E"/>
              </a:solidFill>
              <a:latin typeface="Fakt Slab Pro Lt" panose="02000000000000000000"/>
            </a:endParaRPr>
          </a:p>
          <a:p>
            <a:pPr algn="just">
              <a:spcAft>
                <a:spcPts val="600"/>
              </a:spcAft>
            </a:pPr>
            <a:r>
              <a:rPr lang="en-US" sz="1100" dirty="0">
                <a:solidFill>
                  <a:srgbClr val="1B1D3E"/>
                </a:solidFill>
                <a:latin typeface="Fakt Slab Pro Lt" panose="02000000000000000000" pitchFamily="2" charset="0"/>
              </a:rPr>
              <a:t>[Naam1]</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en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Naam2]</a:t>
            </a:r>
            <a:r>
              <a:rPr lang="nl-BE" sz="1100" dirty="0" smtClean="0">
                <a:solidFill>
                  <a:srgbClr val="1B1D3E"/>
                </a:solidFill>
                <a:latin typeface="Fakt Slab Pro Lt" panose="02000000000000000000"/>
              </a:rPr>
              <a:t> </a:t>
            </a:r>
            <a:r>
              <a:rPr lang="nl-BE" sz="1100" dirty="0">
                <a:solidFill>
                  <a:srgbClr val="1B1D3E"/>
                </a:solidFill>
                <a:latin typeface="Fakt Slab Pro Lt" panose="02000000000000000000"/>
              </a:rPr>
              <a:t>zijn van plan</a:t>
            </a:r>
            <a:r>
              <a:rPr lang="nl-BE" sz="1100" dirty="0"/>
              <a:t> </a:t>
            </a:r>
            <a:r>
              <a:rPr lang="nl-BE" sz="1100" dirty="0">
                <a:solidFill>
                  <a:srgbClr val="1B1D3E"/>
                </a:solidFill>
                <a:latin typeface="Fakt Slab Pro Lt" panose="02000000000000000000"/>
              </a:rPr>
              <a:t>om </a:t>
            </a:r>
            <a:r>
              <a:rPr lang="nl-BE" sz="1100" dirty="0">
                <a:solidFill>
                  <a:srgbClr val="1B1D3E"/>
                </a:solidFill>
                <a:latin typeface="Fakt Slab Pro Lt" panose="02000000000000000000"/>
                <a:sym typeface="Symbol"/>
              </a:rPr>
              <a:t>samen in te tekenen op een </a:t>
            </a:r>
            <a:r>
              <a:rPr lang="en-US" sz="1100" dirty="0" smtClean="0">
                <a:solidFill>
                  <a:srgbClr val="1B1D3E"/>
                </a:solidFill>
                <a:latin typeface="Fakt Slab Pro Lt" panose="02000000000000000000" pitchFamily="2" charset="0"/>
              </a:rPr>
              <a:t>[Land1]</a:t>
            </a:r>
            <a:r>
              <a:rPr lang="nl-BE" sz="1100" dirty="0" smtClean="0">
                <a:solidFill>
                  <a:srgbClr val="1B1D3E"/>
                </a:solidFill>
                <a:latin typeface="Fakt Slab Pro Lt" panose="02000000000000000000"/>
                <a:sym typeface="Symbol"/>
              </a:rPr>
              <a:t> </a:t>
            </a:r>
            <a:r>
              <a:rPr lang="nl-BE" sz="1100" dirty="0">
                <a:solidFill>
                  <a:srgbClr val="1B1D3E"/>
                </a:solidFill>
                <a:latin typeface="Fakt Slab Pro Lt" panose="02000000000000000000"/>
                <a:sym typeface="Symbol"/>
              </a:rPr>
              <a:t>volledige levensverzekeringspolis waarin hun beide levens gedekt zijn en waarbij hun kinderen begunstigden zijn als ze overlijden. Ze zouden een portefeuille van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Bedrag</a:t>
            </a:r>
            <a:r>
              <a:rPr lang="en-US" sz="1100" dirty="0" smtClean="0">
                <a:solidFill>
                  <a:srgbClr val="1B1D3E"/>
                </a:solidFill>
                <a:latin typeface="Fakt Slab Pro Lt" panose="02000000000000000000" pitchFamily="2" charset="0"/>
              </a:rPr>
              <a:t>]</a:t>
            </a:r>
            <a:r>
              <a:rPr lang="nl-BE" sz="1100" dirty="0" smtClean="0">
                <a:solidFill>
                  <a:srgbClr val="1B1D3E"/>
                </a:solidFill>
                <a:latin typeface="Fakt Slab Pro Lt" panose="02000000000000000000"/>
                <a:sym typeface="Symbol"/>
              </a:rPr>
              <a:t> </a:t>
            </a:r>
            <a:r>
              <a:rPr lang="nl-BE" sz="1100" dirty="0">
                <a:solidFill>
                  <a:srgbClr val="1B1D3E"/>
                </a:solidFill>
                <a:latin typeface="Fakt Slab Pro Lt" panose="02000000000000000000"/>
                <a:sym typeface="Symbol"/>
              </a:rPr>
              <a:t>euro beleggen in een intern </a:t>
            </a:r>
            <a:r>
              <a:rPr lang="fr-FR" sz="1100" dirty="0">
                <a:solidFill>
                  <a:srgbClr val="1B1D3E"/>
                </a:solidFill>
                <a:latin typeface="Fakt Slab Pro Lt" panose="02000000000000000000"/>
                <a:sym typeface="Symbol"/>
              </a:rPr>
              <a:t>fonds dédié</a:t>
            </a:r>
            <a:r>
              <a:rPr lang="nl-BE" sz="1100" dirty="0" smtClean="0">
                <a:solidFill>
                  <a:srgbClr val="1B1D3E"/>
                </a:solidFill>
                <a:latin typeface="Fakt Slab Pro Lt" panose="02000000000000000000"/>
                <a:sym typeface="Symbol"/>
              </a:rPr>
              <a:t> </a:t>
            </a:r>
            <a:r>
              <a:rPr lang="nl-BE" sz="1100" dirty="0">
                <a:solidFill>
                  <a:srgbClr val="1B1D3E"/>
                </a:solidFill>
                <a:latin typeface="Fakt Slab Pro Lt" panose="02000000000000000000"/>
                <a:sym typeface="Symbol"/>
              </a:rPr>
              <a:t>dat discretionair zou beheerd worden door de assetmanager van hun keuze, volgens een beleggingsstrategie die wordt bepaald op basis van hun </a:t>
            </a:r>
            <a:r>
              <a:rPr lang="nl-BE" sz="1100" dirty="0" smtClean="0">
                <a:solidFill>
                  <a:srgbClr val="1B1D3E"/>
                </a:solidFill>
                <a:latin typeface="Fakt Slab Pro Lt" panose="02000000000000000000"/>
                <a:sym typeface="Symbol"/>
              </a:rPr>
              <a:t>risicoprofiel</a:t>
            </a:r>
            <a:r>
              <a:rPr lang="en-US" sz="1100" dirty="0" smtClean="0">
                <a:solidFill>
                  <a:srgbClr val="1B1D3E"/>
                </a:solidFill>
                <a:latin typeface="Fakt Slab Pro Lt" panose="02000000000000000000"/>
                <a:sym typeface="Symbol"/>
              </a:rPr>
              <a:t>.</a:t>
            </a:r>
            <a:endParaRPr lang="en-US" sz="1100" dirty="0">
              <a:solidFill>
                <a:srgbClr val="1B1D3E"/>
              </a:solidFill>
              <a:latin typeface="Fakt Slab Pro Lt" panose="02000000000000000000"/>
              <a:sym typeface="Symbol"/>
            </a:endParaRPr>
          </a:p>
        </p:txBody>
      </p:sp>
      <p:sp>
        <p:nvSpPr>
          <p:cNvPr id="16" name="Rectangle 15"/>
          <p:cNvSpPr/>
          <p:nvPr/>
        </p:nvSpPr>
        <p:spPr>
          <a:xfrm>
            <a:off x="-36512" y="-4167"/>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17" name="TextBox 16"/>
          <p:cNvSpPr txBox="1"/>
          <p:nvPr/>
        </p:nvSpPr>
        <p:spPr>
          <a:xfrm>
            <a:off x="1547664" y="447055"/>
            <a:ext cx="6048672" cy="461665"/>
          </a:xfrm>
          <a:prstGeom prst="rect">
            <a:avLst/>
          </a:prstGeom>
          <a:noFill/>
        </p:spPr>
        <p:txBody>
          <a:bodyPr wrap="square" rtlCol="0">
            <a:spAutoFit/>
          </a:bodyPr>
          <a:lstStyle/>
          <a:p>
            <a:pPr algn="ctr"/>
            <a:r>
              <a:rPr lang="de-DE" sz="2400" dirty="0">
                <a:solidFill>
                  <a:schemeClr val="bg1"/>
                </a:solidFill>
                <a:latin typeface="Avenir Medium"/>
                <a:cs typeface="Avenir Medium"/>
              </a:rPr>
              <a:t>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pic>
        <p:nvPicPr>
          <p:cNvPr id="2" name="Image 1" descr="ferreir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534" y="1412776"/>
            <a:ext cx="3122946" cy="4797152"/>
          </a:xfrm>
          <a:prstGeom prst="rect">
            <a:avLst/>
          </a:prstGeom>
        </p:spPr>
      </p:pic>
      <p:sp>
        <p:nvSpPr>
          <p:cNvPr id="11" name="TextBox 10"/>
          <p:cNvSpPr txBox="1"/>
          <p:nvPr/>
        </p:nvSpPr>
        <p:spPr>
          <a:xfrm>
            <a:off x="467544" y="1410350"/>
            <a:ext cx="8568953" cy="584775"/>
          </a:xfrm>
          <a:prstGeom prst="rect">
            <a:avLst/>
          </a:prstGeom>
          <a:noFill/>
        </p:spPr>
        <p:txBody>
          <a:bodyPr wrap="square" rtlCol="0">
            <a:spAutoFit/>
          </a:bodyPr>
          <a:lstStyle/>
          <a:p>
            <a:r>
              <a:rPr lang="fr-FR" sz="1600" dirty="0">
                <a:solidFill>
                  <a:srgbClr val="1B1D3E"/>
                </a:solidFill>
                <a:latin typeface="Avenir Book"/>
                <a:cs typeface="Avenir Book"/>
              </a:rPr>
              <a:t>[</a:t>
            </a:r>
            <a:r>
              <a:rPr lang="fr-FR" sz="1600" dirty="0" smtClean="0">
                <a:solidFill>
                  <a:srgbClr val="1B1D3E"/>
                </a:solidFill>
                <a:latin typeface="Avenir Book"/>
                <a:cs typeface="Avenir Book"/>
              </a:rPr>
              <a:t>Naam1] ([</a:t>
            </a:r>
            <a:r>
              <a:rPr lang="fr-FR" sz="1600" dirty="0" err="1" smtClean="0">
                <a:solidFill>
                  <a:srgbClr val="1B1D3E"/>
                </a:solidFill>
                <a:latin typeface="Avenir Book"/>
                <a:cs typeface="Avenir Book"/>
              </a:rPr>
              <a:t>leeftijd</a:t>
            </a:r>
            <a:r>
              <a:rPr lang="fr-FR" sz="1600" dirty="0" smtClean="0">
                <a:solidFill>
                  <a:srgbClr val="1B1D3E"/>
                </a:solidFill>
                <a:latin typeface="Avenir Book"/>
                <a:cs typeface="Avenir Book"/>
              </a:rPr>
              <a:t>] </a:t>
            </a:r>
            <a:r>
              <a:rPr lang="fr-FR" sz="1600" dirty="0" err="1" smtClean="0">
                <a:solidFill>
                  <a:srgbClr val="1B1D3E"/>
                </a:solidFill>
                <a:latin typeface="Avenir Book"/>
                <a:cs typeface="Avenir Book"/>
              </a:rPr>
              <a:t>jaar</a:t>
            </a:r>
            <a:r>
              <a:rPr lang="fr-FR" sz="1600" dirty="0" smtClean="0">
                <a:solidFill>
                  <a:srgbClr val="1B1D3E"/>
                </a:solidFill>
                <a:latin typeface="Avenir Book"/>
                <a:cs typeface="Avenir Book"/>
              </a:rPr>
              <a:t>) en </a:t>
            </a:r>
            <a:r>
              <a:rPr lang="fr-FR" sz="1600" dirty="0">
                <a:solidFill>
                  <a:srgbClr val="1B1D3E"/>
                </a:solidFill>
                <a:latin typeface="Avenir Book"/>
                <a:cs typeface="Avenir Book"/>
              </a:rPr>
              <a:t>[</a:t>
            </a:r>
            <a:r>
              <a:rPr lang="fr-FR" sz="1600" dirty="0" smtClean="0">
                <a:solidFill>
                  <a:srgbClr val="1B1D3E"/>
                </a:solidFill>
                <a:latin typeface="Avenir Book"/>
                <a:cs typeface="Avenir Book"/>
              </a:rPr>
              <a:t>Naam</a:t>
            </a:r>
            <a:r>
              <a:rPr lang="fr-FR" sz="1600" dirty="0">
                <a:solidFill>
                  <a:srgbClr val="1B1D3E"/>
                </a:solidFill>
                <a:latin typeface="Avenir Book"/>
                <a:cs typeface="Avenir Book"/>
              </a:rPr>
              <a:t>2</a:t>
            </a:r>
            <a:r>
              <a:rPr lang="fr-FR" sz="1600" dirty="0" smtClean="0">
                <a:solidFill>
                  <a:srgbClr val="1B1D3E"/>
                </a:solidFill>
                <a:latin typeface="Avenir Book"/>
                <a:cs typeface="Avenir Book"/>
              </a:rPr>
              <a:t>] </a:t>
            </a:r>
            <a:r>
              <a:rPr lang="fr-FR" sz="1600" dirty="0">
                <a:solidFill>
                  <a:srgbClr val="1B1D3E"/>
                </a:solidFill>
                <a:latin typeface="Avenir Book"/>
                <a:cs typeface="Avenir Book"/>
              </a:rPr>
              <a:t>([</a:t>
            </a:r>
            <a:r>
              <a:rPr lang="fr-FR" sz="1600" dirty="0" err="1">
                <a:solidFill>
                  <a:srgbClr val="1B1D3E"/>
                </a:solidFill>
                <a:latin typeface="Avenir Book"/>
                <a:cs typeface="Avenir Book"/>
              </a:rPr>
              <a:t>leeftijd</a:t>
            </a:r>
            <a:r>
              <a:rPr lang="fr-FR" sz="1600" dirty="0">
                <a:solidFill>
                  <a:srgbClr val="1B1D3E"/>
                </a:solidFill>
                <a:latin typeface="Avenir Book"/>
                <a:cs typeface="Avenir Book"/>
              </a:rPr>
              <a:t>] </a:t>
            </a:r>
            <a:r>
              <a:rPr lang="fr-FR" sz="1600" dirty="0" err="1">
                <a:solidFill>
                  <a:srgbClr val="1B1D3E"/>
                </a:solidFill>
                <a:latin typeface="Avenir Book"/>
                <a:cs typeface="Avenir Book"/>
              </a:rPr>
              <a:t>jaar</a:t>
            </a:r>
            <a:r>
              <a:rPr lang="fr-FR" sz="1600" dirty="0">
                <a:solidFill>
                  <a:srgbClr val="1B1D3E"/>
                </a:solidFill>
                <a:latin typeface="Avenir Book"/>
                <a:cs typeface="Avenir Book"/>
              </a:rPr>
              <a:t>)</a:t>
            </a:r>
            <a:r>
              <a:rPr lang="fr-FR" sz="1600" dirty="0">
                <a:solidFill>
                  <a:srgbClr val="009BC1"/>
                </a:solidFill>
                <a:latin typeface="Fakt Slab Pro Bnd"/>
                <a:cs typeface="Fakt Slab Pro Bnd"/>
              </a:rPr>
              <a:t> </a:t>
            </a:r>
          </a:p>
          <a:p>
            <a:r>
              <a:rPr lang="fr-FR" sz="1600" dirty="0">
                <a:solidFill>
                  <a:srgbClr val="009BC1"/>
                </a:solidFill>
                <a:latin typeface="Fakt Slab Pro Bnd"/>
                <a:cs typeface="Fakt Slab Pro Bnd"/>
              </a:rPr>
              <a:t> </a:t>
            </a:r>
            <a:r>
              <a:rPr lang="nl-NL" sz="1600" dirty="0" smtClean="0">
                <a:solidFill>
                  <a:srgbClr val="009BC1"/>
                </a:solidFill>
                <a:latin typeface="Fakt Slab Pro Bnd"/>
                <a:cs typeface="Fakt Slab Pro Bnd"/>
              </a:rPr>
              <a:t>Wonen </a:t>
            </a:r>
            <a:r>
              <a:rPr lang="nl-NL" sz="1600" dirty="0">
                <a:solidFill>
                  <a:srgbClr val="009BC1"/>
                </a:solidFill>
                <a:latin typeface="Fakt Slab Pro Bnd"/>
                <a:cs typeface="Fakt Slab Pro Bnd"/>
              </a:rPr>
              <a:t>in </a:t>
            </a:r>
            <a:r>
              <a:rPr lang="fr-FR" sz="1600" dirty="0">
                <a:solidFill>
                  <a:srgbClr val="009BC1"/>
                </a:solidFill>
                <a:latin typeface="Fakt Slab Pro Bnd"/>
                <a:cs typeface="Fakt Slab Pro Bnd"/>
              </a:rPr>
              <a:t>[</a:t>
            </a:r>
            <a:r>
              <a:rPr lang="fr-FR" sz="1600" dirty="0" err="1">
                <a:solidFill>
                  <a:srgbClr val="009BC1"/>
                </a:solidFill>
                <a:latin typeface="Fakt Slab Pro Bnd"/>
                <a:cs typeface="Fakt Slab Pro Bnd"/>
              </a:rPr>
              <a:t>Stad</a:t>
            </a:r>
            <a:r>
              <a:rPr lang="fr-FR" sz="1600" dirty="0">
                <a:solidFill>
                  <a:srgbClr val="009BC1"/>
                </a:solidFill>
                <a:latin typeface="Fakt Slab Pro Bnd"/>
                <a:cs typeface="Fakt Slab Pro Bnd"/>
              </a:rPr>
              <a:t>]</a:t>
            </a:r>
            <a:endParaRPr lang="nl-NL" sz="1600" dirty="0">
              <a:solidFill>
                <a:srgbClr val="009BC1"/>
              </a:solidFill>
              <a:latin typeface="Fakt Slab Pro Bnd"/>
              <a:cs typeface="Fakt Slab Pro Bnd"/>
            </a:endParaRPr>
          </a:p>
        </p:txBody>
      </p:sp>
      <p:sp>
        <p:nvSpPr>
          <p:cNvPr id="12" name="ZoneTexte 2"/>
          <p:cNvSpPr txBox="1"/>
          <p:nvPr/>
        </p:nvSpPr>
        <p:spPr>
          <a:xfrm>
            <a:off x="6620614" y="3438529"/>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[Naam1] </a:t>
            </a:r>
            <a:r>
              <a:rPr lang="fr-FR" sz="700" dirty="0" smtClean="0">
                <a:solidFill>
                  <a:srgbClr val="00AFD7"/>
                </a:solidFill>
                <a:latin typeface="Fakt Slab Pro Bnd"/>
                <a:cs typeface="Fakt Slab Pro Bnd"/>
              </a:rPr>
              <a:t>&amp; </a:t>
            </a:r>
            <a:r>
              <a:rPr lang="fr-FR" sz="700" dirty="0" smtClean="0">
                <a:solidFill>
                  <a:srgbClr val="00AFD7"/>
                </a:solidFill>
                <a:latin typeface="Fakt Slab Pro Bnd"/>
                <a:cs typeface="Fakt Slab Pro Bnd"/>
              </a:rPr>
              <a:t>[Naam2]</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
        <p:nvSpPr>
          <p:cNvPr id="13" name="ZoneTexte 2"/>
          <p:cNvSpPr txBox="1"/>
          <p:nvPr/>
        </p:nvSpPr>
        <p:spPr>
          <a:xfrm>
            <a:off x="5518014" y="5896639"/>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[Naam3]</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
        <p:nvSpPr>
          <p:cNvPr id="14" name="ZoneTexte 2"/>
          <p:cNvSpPr txBox="1"/>
          <p:nvPr/>
        </p:nvSpPr>
        <p:spPr>
          <a:xfrm>
            <a:off x="7685361" y="5896639"/>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[Naam4]</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Tree>
    <p:extLst>
      <p:ext uri="{BB962C8B-B14F-4D97-AF65-F5344CB8AC3E}">
        <p14:creationId xmlns:p14="http://schemas.microsoft.com/office/powerpoint/2010/main" val="7715322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7" name="Rectangle 16"/>
          <p:cNvSpPr/>
          <p:nvPr/>
        </p:nvSpPr>
        <p:spPr>
          <a:xfrm>
            <a:off x="-18510" y="7778"/>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0" y="447329"/>
            <a:ext cx="7848872" cy="461665"/>
          </a:xfrm>
          <a:prstGeom prst="rect">
            <a:avLst/>
          </a:prstGeom>
          <a:noFill/>
        </p:spPr>
        <p:txBody>
          <a:bodyPr wrap="square" rtlCol="0">
            <a:spAutoFit/>
          </a:bodyPr>
          <a:lstStyle/>
          <a:p>
            <a:pPr algn="ctr"/>
            <a:r>
              <a:rPr lang="de-DE" sz="2400" dirty="0">
                <a:solidFill>
                  <a:schemeClr val="bg1"/>
                </a:solidFill>
                <a:latin typeface="Avenir Medium"/>
                <a:cs typeface="Avenir Medium"/>
              </a:rPr>
              <a:t>DOELSTELLINGEN VOOR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sp>
        <p:nvSpPr>
          <p:cNvPr id="12" name="Rounded Rectangle 5"/>
          <p:cNvSpPr/>
          <p:nvPr/>
        </p:nvSpPr>
        <p:spPr>
          <a:xfrm>
            <a:off x="1547664" y="1635906"/>
            <a:ext cx="6984776"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Flexibele en belastingefficiënte oplossing</a:t>
            </a:r>
          </a:p>
        </p:txBody>
      </p:sp>
      <p:sp>
        <p:nvSpPr>
          <p:cNvPr id="13" name="Rounded Rectangle 8"/>
          <p:cNvSpPr/>
          <p:nvPr/>
        </p:nvSpPr>
        <p:spPr>
          <a:xfrm>
            <a:off x="1547664" y="2929716"/>
            <a:ext cx="6984776"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Mogelijkheid belegging in de toekomst af te kopen</a:t>
            </a:r>
          </a:p>
        </p:txBody>
      </p:sp>
      <p:sp>
        <p:nvSpPr>
          <p:cNvPr id="14" name="Rounded Rectangle 10"/>
          <p:cNvSpPr/>
          <p:nvPr/>
        </p:nvSpPr>
        <p:spPr>
          <a:xfrm>
            <a:off x="1547664" y="5517336"/>
            <a:ext cx="6984776"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Beide partners beschermen tot de </a:t>
            </a:r>
            <a:r>
              <a:rPr lang="nl-NL" sz="1200" dirty="0">
                <a:solidFill>
                  <a:srgbClr val="0C2340"/>
                </a:solidFill>
                <a:latin typeface="Fakt Slab Pro Lt" panose="02000000000000000000" pitchFamily="2" charset="0"/>
              </a:rPr>
              <a:t>langstlevende</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partner komt te overlijden</a:t>
            </a:r>
          </a:p>
        </p:txBody>
      </p:sp>
      <p:sp>
        <p:nvSpPr>
          <p:cNvPr id="15" name="Rounded Rectangle 11"/>
          <p:cNvSpPr/>
          <p:nvPr/>
        </p:nvSpPr>
        <p:spPr>
          <a:xfrm>
            <a:off x="1547664" y="4223526"/>
            <a:ext cx="6984776"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Activa consolideren en een eventuele </a:t>
            </a:r>
            <a:r>
              <a:rPr lang="en-US" sz="1200" dirty="0">
                <a:solidFill>
                  <a:srgbClr val="0C2340"/>
                </a:solidFill>
                <a:latin typeface="Fakt Slab Pro Lt" panose="02000000000000000000" pitchFamily="2" charset="0"/>
              </a:rPr>
              <a:t>cross-border</a:t>
            </a:r>
            <a:endParaRPr lang="nl-BE" sz="1200" dirty="0">
              <a:solidFill>
                <a:srgbClr val="0C2340"/>
              </a:solidFill>
              <a:latin typeface="Fakt Slab Pro Lt" panose="02000000000000000000" pitchFamily="2" charset="0"/>
            </a:endParaRPr>
          </a:p>
          <a:p>
            <a:pPr algn="ctr"/>
            <a:r>
              <a:rPr lang="nl-BE" sz="1200" dirty="0">
                <a:solidFill>
                  <a:srgbClr val="0C2340"/>
                </a:solidFill>
                <a:latin typeface="Fakt Slab Pro Lt" panose="02000000000000000000" pitchFamily="2" charset="0"/>
              </a:rPr>
              <a:t>successie vergemakkelijken</a:t>
            </a:r>
          </a:p>
        </p:txBody>
      </p:sp>
      <p:pic>
        <p:nvPicPr>
          <p:cNvPr id="28"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7438" y="2970950"/>
            <a:ext cx="764775" cy="792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02510" y="5589240"/>
            <a:ext cx="754630" cy="7612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7438" y="1628800"/>
            <a:ext cx="764775" cy="792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2" descr="C:\Users\LCavaciuti\Downloads\case-study-families-onelife(2)\case-study-families-onelife_block_3.jpe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65732" b="92927" l="80625" r="94375"/>
                    </a14:imgEffect>
                  </a14:imgLayer>
                </a14:imgProps>
              </a:ext>
              <a:ext uri="{28A0092B-C50C-407E-A947-70E740481C1C}">
                <a14:useLocalDpi xmlns:a14="http://schemas.microsoft.com/office/drawing/2010/main" val="0"/>
              </a:ext>
            </a:extLst>
          </a:blip>
          <a:srcRect l="80625" t="65874" r="5614" b="7053"/>
          <a:stretch/>
        </p:blipFill>
        <p:spPr bwMode="auto">
          <a:xfrm>
            <a:off x="504825" y="4313100"/>
            <a:ext cx="720080" cy="72607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5093"/>
          <a:stretch/>
        </p:blipFill>
        <p:spPr bwMode="auto">
          <a:xfrm>
            <a:off x="7778452" y="26814"/>
            <a:ext cx="1042020" cy="1097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7380" y="543731"/>
            <a:ext cx="631044" cy="5697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144127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28" name="Rectangle 27"/>
          <p:cNvSpPr/>
          <p:nvPr/>
        </p:nvSpPr>
        <p:spPr>
          <a:xfrm>
            <a:off x="-36512"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5"/>
          <p:cNvSpPr/>
          <p:nvPr/>
        </p:nvSpPr>
        <p:spPr>
          <a:xfrm>
            <a:off x="2538859" y="1916832"/>
            <a:ext cx="6349403" cy="1225003"/>
          </a:xfrm>
          <a:prstGeom prst="roundRect">
            <a:avLst>
              <a:gd name="adj" fmla="val 102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200" dirty="0">
                <a:solidFill>
                  <a:srgbClr val="0C2340"/>
                </a:solidFill>
                <a:latin typeface="Fakt Slab Pro Lt" panose="02000000000000000000" pitchFamily="2" charset="0"/>
              </a:rPr>
              <a:t>Het is belangrijk te controleren of de </a:t>
            </a:r>
            <a:r>
              <a:rPr lang="en-US" sz="1200" dirty="0" smtClean="0">
                <a:solidFill>
                  <a:srgbClr val="1B1D3E"/>
                </a:solidFill>
                <a:latin typeface="Fakt Slab Pro Lt" panose="02000000000000000000" pitchFamily="2" charset="0"/>
              </a:rPr>
              <a:t>[Land2]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binnenlandse wetgeving na de overdracht van fiscaal domicilie, een belastingbetaler als niet-fiscaal ingezetene van </a:t>
            </a:r>
            <a:r>
              <a:rPr lang="en-US" sz="1200" dirty="0">
                <a:solidFill>
                  <a:srgbClr val="1B1D3E"/>
                </a:solidFill>
                <a:latin typeface="Fakt Slab Pro Lt" panose="02000000000000000000" pitchFamily="2" charset="0"/>
              </a:rPr>
              <a:t>[Land2]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zal beschouwen. In dit geval zal het, aangezien ze </a:t>
            </a:r>
            <a:r>
              <a:rPr lang="en-US" sz="1200" dirty="0">
                <a:solidFill>
                  <a:srgbClr val="1B1D3E"/>
                </a:solidFill>
                <a:latin typeface="Fakt Slab Pro Lt" panose="02000000000000000000" pitchFamily="2" charset="0"/>
              </a:rPr>
              <a:t>[</a:t>
            </a:r>
            <a:r>
              <a:rPr lang="en-US" sz="1200" dirty="0" smtClean="0">
                <a:solidFill>
                  <a:srgbClr val="1B1D3E"/>
                </a:solidFill>
                <a:latin typeface="Fakt Slab Pro Lt" panose="02000000000000000000" pitchFamily="2" charset="0"/>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zijn die terug naar </a:t>
            </a:r>
            <a:r>
              <a:rPr lang="en-US" sz="1200" dirty="0">
                <a:solidFill>
                  <a:srgbClr val="1B1D3E"/>
                </a:solidFill>
                <a:latin typeface="Fakt Slab Pro Lt" panose="02000000000000000000" pitchFamily="2" charset="0"/>
              </a:rPr>
              <a:t>[</a:t>
            </a:r>
            <a:r>
              <a:rPr lang="en-US" sz="1200" dirty="0" smtClean="0">
                <a:solidFill>
                  <a:srgbClr val="1B1D3E"/>
                </a:solidFill>
                <a:latin typeface="Fakt Slab Pro Lt" panose="02000000000000000000" pitchFamily="2" charset="0"/>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verhuizen na hun pensioen en al hun vastgoed in </a:t>
            </a:r>
            <a:r>
              <a:rPr lang="en-US" sz="1200" dirty="0">
                <a:solidFill>
                  <a:srgbClr val="1B1D3E"/>
                </a:solidFill>
                <a:latin typeface="Fakt Slab Pro Lt" panose="02000000000000000000" pitchFamily="2" charset="0"/>
              </a:rPr>
              <a:t>[Land2]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verkocht hebben, makkelijk zijn om hun fiscale residentie enkel in </a:t>
            </a:r>
            <a:r>
              <a:rPr lang="en-US" sz="1200" dirty="0">
                <a:solidFill>
                  <a:srgbClr val="1B1D3E"/>
                </a:solidFill>
                <a:latin typeface="Fakt Slab Pro Lt" panose="02000000000000000000" pitchFamily="2" charset="0"/>
              </a:rPr>
              <a:t>[</a:t>
            </a:r>
            <a:r>
              <a:rPr lang="en-US" sz="1200" dirty="0" smtClean="0">
                <a:solidFill>
                  <a:srgbClr val="1B1D3E"/>
                </a:solidFill>
                <a:latin typeface="Fakt Slab Pro Lt" panose="02000000000000000000" pitchFamily="2" charset="0"/>
              </a:rPr>
              <a:t>Land1]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te bevestigen en elk risico van dubbele fiscale residentie te vermijden.</a:t>
            </a:r>
          </a:p>
        </p:txBody>
      </p:sp>
      <p:sp>
        <p:nvSpPr>
          <p:cNvPr id="21" name="Rounded Rectangle 17"/>
          <p:cNvSpPr/>
          <p:nvPr/>
        </p:nvSpPr>
        <p:spPr>
          <a:xfrm>
            <a:off x="2538859" y="3356992"/>
            <a:ext cx="6349403" cy="10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200" dirty="0">
                <a:solidFill>
                  <a:srgbClr val="0C2340"/>
                </a:solidFill>
                <a:latin typeface="Fakt Slab Pro Lt" panose="02000000000000000000" pitchFamily="2" charset="0"/>
              </a:rPr>
              <a:t>Het opmaken van de </a:t>
            </a:r>
            <a:r>
              <a:rPr lang="nl-BE" sz="1200" dirty="0" smtClean="0">
                <a:solidFill>
                  <a:srgbClr val="0C2340"/>
                </a:solidFill>
                <a:latin typeface="Fakt Slab Pro Lt" panose="02000000000000000000" pitchFamily="2" charset="0"/>
              </a:rPr>
              <a:t>begunstigingsclausule </a:t>
            </a:r>
            <a:r>
              <a:rPr lang="nl-BE" sz="1200" dirty="0">
                <a:solidFill>
                  <a:srgbClr val="0C2340"/>
                </a:solidFill>
                <a:latin typeface="Fakt Slab Pro Lt" panose="02000000000000000000" pitchFamily="2" charset="0"/>
              </a:rPr>
              <a:t>in een levensverzekeringscontract is van het grootste belang, omdat het wat weg heeft van een testament zodat de geliefden van </a:t>
            </a:r>
            <a:r>
              <a:rPr lang="en-US" sz="1200" dirty="0" smtClean="0">
                <a:solidFill>
                  <a:srgbClr val="1B1D3E"/>
                </a:solidFill>
                <a:latin typeface="Fakt Slab Pro Lt" panose="02000000000000000000" pitchFamily="2"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en </a:t>
            </a:r>
            <a:r>
              <a:rPr lang="en-US" sz="1200" dirty="0">
                <a:solidFill>
                  <a:srgbClr val="1B1D3E"/>
                </a:solidFill>
                <a:latin typeface="Fakt Slab Pro Lt" panose="02000000000000000000" pitchFamily="2" charset="0"/>
              </a:rPr>
              <a:t>[</a:t>
            </a:r>
            <a:r>
              <a:rPr lang="en-US" sz="1200" dirty="0" smtClean="0">
                <a:solidFill>
                  <a:srgbClr val="1B1D3E"/>
                </a:solidFill>
                <a:latin typeface="Fakt Slab Pro Lt" panose="02000000000000000000" pitchFamily="2" charset="0"/>
              </a:rPr>
              <a:t>Naam2]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een erfenis ontvangen. Bij de opmaak van deze clausule beslisten </a:t>
            </a:r>
            <a:r>
              <a:rPr lang="en-US" sz="1200" dirty="0">
                <a:solidFill>
                  <a:srgbClr val="1B1D3E"/>
                </a:solidFill>
                <a:latin typeface="Fakt Slab Pro Lt" panose="02000000000000000000" pitchFamily="2"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en </a:t>
            </a:r>
            <a:r>
              <a:rPr lang="en-US" sz="1200" dirty="0">
                <a:solidFill>
                  <a:srgbClr val="1B1D3E"/>
                </a:solidFill>
                <a:latin typeface="Fakt Slab Pro Lt" panose="02000000000000000000" pitchFamily="2" charset="0"/>
              </a:rPr>
              <a:t>[</a:t>
            </a:r>
            <a:r>
              <a:rPr lang="en-US" sz="1200" dirty="0" smtClean="0">
                <a:solidFill>
                  <a:srgbClr val="1B1D3E"/>
                </a:solidFill>
                <a:latin typeface="Fakt Slab Pro Lt" panose="02000000000000000000" pitchFamily="2" charset="0"/>
              </a:rPr>
              <a:t>Naam2]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over het gelijke percentage van de </a:t>
            </a:r>
            <a:r>
              <a:rPr lang="nl-BE" sz="1200" dirty="0" smtClean="0">
                <a:solidFill>
                  <a:srgbClr val="0C2340"/>
                </a:solidFill>
                <a:latin typeface="Fakt Slab Pro Lt" panose="02000000000000000000" pitchFamily="2" charset="0"/>
              </a:rPr>
              <a:t>totale waarde </a:t>
            </a:r>
            <a:r>
              <a:rPr lang="nl-BE" sz="1200" dirty="0">
                <a:solidFill>
                  <a:srgbClr val="0C2340"/>
                </a:solidFill>
                <a:latin typeface="Fakt Slab Pro Lt" panose="02000000000000000000" pitchFamily="2" charset="0"/>
              </a:rPr>
              <a:t>van het contract dat ze willen overdragen aan hun kinderen en overlevende partner.</a:t>
            </a:r>
          </a:p>
        </p:txBody>
      </p:sp>
      <p:sp>
        <p:nvSpPr>
          <p:cNvPr id="27" name="Rounded Rectangle 21"/>
          <p:cNvSpPr/>
          <p:nvPr/>
        </p:nvSpPr>
        <p:spPr>
          <a:xfrm>
            <a:off x="209370" y="2136147"/>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err="1" smtClean="0">
                <a:solidFill>
                  <a:schemeClr val="bg1"/>
                </a:solidFill>
                <a:latin typeface="Fakt Slab Pro Bnd"/>
                <a:cs typeface="Fakt Slab Pro Bnd"/>
              </a:rPr>
              <a:t>Fiscale</a:t>
            </a:r>
            <a:r>
              <a:rPr lang="es-ES_tradnl" sz="1400" dirty="0" smtClean="0">
                <a:solidFill>
                  <a:schemeClr val="bg1"/>
                </a:solidFill>
                <a:latin typeface="Fakt Slab Pro Bnd"/>
                <a:cs typeface="Fakt Slab Pro Bnd"/>
              </a:rPr>
              <a:t> </a:t>
            </a:r>
            <a:r>
              <a:rPr lang="es-ES_tradnl" sz="1400" dirty="0" err="1" smtClean="0">
                <a:solidFill>
                  <a:schemeClr val="bg1"/>
                </a:solidFill>
                <a:latin typeface="Fakt Slab Pro Bnd"/>
                <a:cs typeface="Fakt Slab Pro Bnd"/>
              </a:rPr>
              <a:t>residentie</a:t>
            </a:r>
            <a:endParaRPr lang="es-ES_tradnl" sz="1400" dirty="0">
              <a:solidFill>
                <a:schemeClr val="bg1"/>
              </a:solidFill>
              <a:latin typeface="Fakt Slab Pro Bnd"/>
              <a:cs typeface="Fakt Slab Pro Bnd"/>
            </a:endParaRPr>
          </a:p>
        </p:txBody>
      </p:sp>
      <p:sp>
        <p:nvSpPr>
          <p:cNvPr id="34" name="Rounded Rectangle 23"/>
          <p:cNvSpPr/>
          <p:nvPr/>
        </p:nvSpPr>
        <p:spPr>
          <a:xfrm>
            <a:off x="209370" y="3662880"/>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bg1"/>
                </a:solidFill>
                <a:latin typeface="Fakt Slab Pro Bnd"/>
                <a:cs typeface="Fakt Slab Pro Bnd"/>
              </a:rPr>
              <a:t>Erfenisplanning</a:t>
            </a:r>
            <a:endParaRPr lang="de-DE" sz="1400" dirty="0">
              <a:solidFill>
                <a:schemeClr val="bg1"/>
              </a:solidFill>
              <a:latin typeface="Fakt Slab Pro Bnd"/>
              <a:cs typeface="Fakt Slab Pro Bnd"/>
            </a:endParaRPr>
          </a:p>
        </p:txBody>
      </p:sp>
      <p:sp>
        <p:nvSpPr>
          <p:cNvPr id="13" name="Rounded Rectangle 17"/>
          <p:cNvSpPr/>
          <p:nvPr/>
        </p:nvSpPr>
        <p:spPr>
          <a:xfrm>
            <a:off x="2538859" y="4653136"/>
            <a:ext cx="6349403" cy="10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200" dirty="0">
                <a:solidFill>
                  <a:srgbClr val="0C2340"/>
                </a:solidFill>
                <a:latin typeface="Fakt Slab Pro Lt" panose="02000000000000000000" pitchFamily="50" charset="0"/>
              </a:rPr>
              <a:t>Nuttig successie-instrument:  het contract zal verzilverd worden bij overlijden van de tweede partner, zodat de </a:t>
            </a:r>
            <a:r>
              <a:rPr lang="nl-NL" sz="1200" dirty="0">
                <a:solidFill>
                  <a:srgbClr val="0C2340"/>
                </a:solidFill>
                <a:latin typeface="Fakt Slab Pro Lt" panose="02000000000000000000" pitchFamily="50" charset="0"/>
              </a:rPr>
              <a:t>langstlevende</a:t>
            </a:r>
            <a:r>
              <a:rPr lang="nl-BE" sz="1200" dirty="0" smtClean="0">
                <a:solidFill>
                  <a:srgbClr val="0C2340"/>
                </a:solidFill>
                <a:latin typeface="Fakt Slab Pro Lt" panose="02000000000000000000" pitchFamily="50" charset="0"/>
              </a:rPr>
              <a:t> </a:t>
            </a:r>
            <a:r>
              <a:rPr lang="nl-BE" sz="1200" dirty="0">
                <a:solidFill>
                  <a:srgbClr val="0C2340"/>
                </a:solidFill>
                <a:latin typeface="Fakt Slab Pro Lt" panose="02000000000000000000" pitchFamily="50" charset="0"/>
              </a:rPr>
              <a:t>beschermd blijft. Om elk risico van blokkering te voorkomen, moet in het contract bepaald worden dat de polisrechten in geval van overlijden van een van de echtgenoten, overgedragen worden aan de overlevende partner.</a:t>
            </a:r>
          </a:p>
        </p:txBody>
      </p:sp>
      <p:sp>
        <p:nvSpPr>
          <p:cNvPr id="14" name="Rounded Rectangle 23"/>
          <p:cNvSpPr/>
          <p:nvPr/>
        </p:nvSpPr>
        <p:spPr>
          <a:xfrm>
            <a:off x="209370" y="4959024"/>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schemeClr val="bg1"/>
                </a:solidFill>
                <a:latin typeface="Fakt Slab Pro Bnd"/>
                <a:cs typeface="Fakt Slab Pro Bnd"/>
              </a:rPr>
              <a:t>Gezamenlijke intekening</a:t>
            </a:r>
            <a:endParaRPr lang="ro-RO" sz="1400" dirty="0">
              <a:solidFill>
                <a:schemeClr val="bg1"/>
              </a:solidFill>
              <a:latin typeface="Fakt Slab Pro Bnd"/>
              <a:cs typeface="Fakt Slab Pro Bnd"/>
            </a:endParaRPr>
          </a:p>
        </p:txBody>
      </p:sp>
      <p:sp>
        <p:nvSpPr>
          <p:cNvPr id="22" name="TextBox 28"/>
          <p:cNvSpPr txBox="1"/>
          <p:nvPr/>
        </p:nvSpPr>
        <p:spPr>
          <a:xfrm>
            <a:off x="755576" y="476672"/>
            <a:ext cx="7670948" cy="461665"/>
          </a:xfrm>
          <a:prstGeom prst="rect">
            <a:avLst/>
          </a:prstGeom>
          <a:noFill/>
        </p:spPr>
        <p:txBody>
          <a:bodyPr wrap="square" rtlCol="0">
            <a:spAutoFit/>
          </a:bodyPr>
          <a:lstStyle/>
          <a:p>
            <a:pPr algn="ctr"/>
            <a:r>
              <a:rPr lang="de-DE" sz="2400" dirty="0">
                <a:solidFill>
                  <a:schemeClr val="bg1"/>
                </a:solidFill>
                <a:latin typeface="Avenir Medium"/>
                <a:cs typeface="Avenir Medium"/>
              </a:rPr>
              <a:t>AANDACHTSPUNTEN</a:t>
            </a:r>
          </a:p>
        </p:txBody>
      </p:sp>
      <p:grpSp>
        <p:nvGrpSpPr>
          <p:cNvPr id="23" name="Group 29"/>
          <p:cNvGrpSpPr/>
          <p:nvPr/>
        </p:nvGrpSpPr>
        <p:grpSpPr>
          <a:xfrm>
            <a:off x="6588224" y="332656"/>
            <a:ext cx="790144" cy="684812"/>
            <a:chOff x="0" y="75071"/>
            <a:chExt cx="1343025" cy="1190625"/>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071"/>
              <a:ext cx="1343025"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362727"/>
              <a:ext cx="28575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19" y="829064"/>
              <a:ext cx="266700"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26799804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9" name="Rectangle 18"/>
          <p:cNvSpPr/>
          <p:nvPr/>
        </p:nvSpPr>
        <p:spPr>
          <a:xfrm>
            <a:off x="-36512"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5"/>
          <p:cNvSpPr/>
          <p:nvPr/>
        </p:nvSpPr>
        <p:spPr>
          <a:xfrm>
            <a:off x="622872" y="2277032"/>
            <a:ext cx="3816424" cy="1440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Op maat gemaakte oplossing die een </a:t>
            </a:r>
            <a:r>
              <a:rPr lang="nl-BE" sz="1200" dirty="0">
                <a:solidFill>
                  <a:srgbClr val="1B1D3E"/>
                </a:solidFill>
                <a:latin typeface="Fakt Slab Pro Lt"/>
              </a:rPr>
              <a:t>vereenvoudigde rapportering en beheer van activa biedt</a:t>
            </a:r>
            <a:endParaRPr lang="nl-BE" sz="1200" dirty="0">
              <a:solidFill>
                <a:srgbClr val="1B1D3E"/>
              </a:solidFill>
              <a:latin typeface="Fakt Slab Pro Lt"/>
              <a:cs typeface="Fakt Slab Pro Lt"/>
            </a:endParaRPr>
          </a:p>
        </p:txBody>
      </p:sp>
      <p:sp>
        <p:nvSpPr>
          <p:cNvPr id="14" name="Rounded Rectangle 8"/>
          <p:cNvSpPr/>
          <p:nvPr/>
        </p:nvSpPr>
        <p:spPr>
          <a:xfrm>
            <a:off x="4800040" y="2277032"/>
            <a:ext cx="3816424" cy="1440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Volledig belastinguitstel tot partiële of volledige afkoop</a:t>
            </a:r>
          </a:p>
        </p:txBody>
      </p:sp>
      <p:sp>
        <p:nvSpPr>
          <p:cNvPr id="15" name="Rounded Rectangle 10"/>
          <p:cNvSpPr/>
          <p:nvPr/>
        </p:nvSpPr>
        <p:spPr>
          <a:xfrm>
            <a:off x="4800040" y="4077232"/>
            <a:ext cx="3816424" cy="1440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Flexibele beleggingsoplossing waarbij indien nodig afkoop op elk moment mogelijk </a:t>
            </a:r>
            <a:r>
              <a:rPr lang="nl-BE" sz="1200" dirty="0" smtClean="0">
                <a:solidFill>
                  <a:srgbClr val="0C2340"/>
                </a:solidFill>
                <a:latin typeface="Fakt Slab Pro Lt" panose="02000000000000000000" pitchFamily="2" charset="0"/>
              </a:rPr>
              <a:t>is</a:t>
            </a:r>
            <a:endParaRPr lang="nl-BE" sz="1200" dirty="0">
              <a:solidFill>
                <a:srgbClr val="0C2340"/>
              </a:solidFill>
              <a:latin typeface="Fakt Slab Pro Lt" panose="02000000000000000000" pitchFamily="2" charset="0"/>
            </a:endParaRPr>
          </a:p>
        </p:txBody>
      </p:sp>
      <p:sp>
        <p:nvSpPr>
          <p:cNvPr id="16" name="Rounded Rectangle 11"/>
          <p:cNvSpPr/>
          <p:nvPr/>
        </p:nvSpPr>
        <p:spPr>
          <a:xfrm>
            <a:off x="622872" y="4077232"/>
            <a:ext cx="3816424" cy="1440000"/>
          </a:xfrm>
          <a:prstGeom prst="roundRect">
            <a:avLst/>
          </a:prstGeom>
          <a:solidFill>
            <a:schemeClr val="bg1"/>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1B1D3E"/>
                </a:solidFill>
                <a:latin typeface="Fakt Slab Pro Lt"/>
              </a:rPr>
              <a:t>Efficiënt instrument voor successieplanning aangezien overlijdensopbrengst uit een levensverzekeringspolis belastingvrij is in </a:t>
            </a:r>
            <a:r>
              <a:rPr lang="en-US" sz="1200" dirty="0" smtClean="0">
                <a:solidFill>
                  <a:srgbClr val="1B1D3E"/>
                </a:solidFill>
                <a:latin typeface="Fakt Slab Pro Lt" panose="02000000000000000000" pitchFamily="2" charset="0"/>
              </a:rPr>
              <a:t>[Land1]</a:t>
            </a:r>
            <a:r>
              <a:rPr lang="nl-BE" sz="1200" dirty="0" smtClean="0">
                <a:solidFill>
                  <a:srgbClr val="1B1D3E"/>
                </a:solidFill>
                <a:latin typeface="Fakt Slab Pro Lt"/>
              </a:rPr>
              <a:t> </a:t>
            </a:r>
            <a:r>
              <a:rPr lang="nl-BE" sz="1200" dirty="0">
                <a:solidFill>
                  <a:srgbClr val="1B1D3E"/>
                </a:solidFill>
                <a:latin typeface="Fakt Slab Pro Lt"/>
              </a:rPr>
              <a:t>en een gunstig fiscaal stelsel heeft in </a:t>
            </a:r>
            <a:r>
              <a:rPr lang="en-US" sz="1200" dirty="0" smtClean="0">
                <a:solidFill>
                  <a:srgbClr val="1B1D3E"/>
                </a:solidFill>
                <a:latin typeface="Fakt Slab Pro Lt" panose="02000000000000000000" pitchFamily="2" charset="0"/>
              </a:rPr>
              <a:t>[Land2]</a:t>
            </a:r>
            <a:r>
              <a:rPr lang="nl-BE" sz="1200" dirty="0" smtClean="0">
                <a:solidFill>
                  <a:srgbClr val="0C2340"/>
                </a:solidFill>
                <a:latin typeface="Fakt Slab Pro Lt" panose="02000000000000000000" pitchFamily="2" charset="0"/>
              </a:rPr>
              <a:t> </a:t>
            </a:r>
            <a:endParaRPr lang="nl-BE" sz="1200" dirty="0">
              <a:solidFill>
                <a:srgbClr val="1B1D3E"/>
              </a:solidFill>
              <a:latin typeface="Fakt Slab Pro Lt"/>
              <a:cs typeface="Fakt Slab Pro Lt"/>
            </a:endParaRPr>
          </a:p>
        </p:txBody>
      </p:sp>
      <p:sp>
        <p:nvSpPr>
          <p:cNvPr id="13" name="TextBox 19"/>
          <p:cNvSpPr txBox="1"/>
          <p:nvPr/>
        </p:nvSpPr>
        <p:spPr>
          <a:xfrm>
            <a:off x="-684584" y="211027"/>
            <a:ext cx="8580760" cy="830997"/>
          </a:xfrm>
          <a:prstGeom prst="rect">
            <a:avLst/>
          </a:prstGeom>
          <a:noFill/>
        </p:spPr>
        <p:txBody>
          <a:bodyPr wrap="square" rtlCol="0">
            <a:spAutoFit/>
          </a:bodyPr>
          <a:lstStyle/>
          <a:p>
            <a:pPr algn="ctr"/>
            <a:r>
              <a:rPr lang="de-DE" sz="2400" dirty="0">
                <a:solidFill>
                  <a:schemeClr val="bg1"/>
                </a:solidFill>
                <a:latin typeface="Avenir Medium"/>
                <a:cs typeface="Avenir Medium"/>
              </a:rPr>
              <a:t>VOORDELEN </a:t>
            </a:r>
          </a:p>
          <a:p>
            <a:pPr algn="ctr"/>
            <a:r>
              <a:rPr lang="de-DE" sz="2400" dirty="0">
                <a:solidFill>
                  <a:schemeClr val="bg1"/>
                </a:solidFill>
                <a:latin typeface="Avenir Medium"/>
                <a:cs typeface="Avenir Medium"/>
              </a:rPr>
              <a:t>VOOR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429" l="676" r="98649"/>
                    </a14:imgEffect>
                  </a14:imgLayer>
                </a14:imgProps>
              </a:ext>
              <a:ext uri="{28A0092B-C50C-407E-A947-70E740481C1C}">
                <a14:useLocalDpi xmlns:a14="http://schemas.microsoft.com/office/drawing/2010/main" val="0"/>
              </a:ext>
            </a:extLst>
          </a:blip>
          <a:srcRect/>
          <a:stretch>
            <a:fillRect/>
          </a:stretch>
        </p:blipFill>
        <p:spPr bwMode="auto">
          <a:xfrm>
            <a:off x="6804248" y="272325"/>
            <a:ext cx="936104" cy="7084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722584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36513" y="-49696"/>
            <a:ext cx="4639109" cy="6957392"/>
          </a:xfrm>
          <a:prstGeom prst="rect">
            <a:avLst/>
          </a:prstGeom>
          <a:solidFill>
            <a:srgbClr val="0C2340"/>
          </a:solidFill>
          <a:ln>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7" name="TextBox 9"/>
          <p:cNvSpPr txBox="1"/>
          <p:nvPr/>
        </p:nvSpPr>
        <p:spPr>
          <a:xfrm>
            <a:off x="323528" y="1844824"/>
            <a:ext cx="381830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Avenir Medium"/>
                <a:cs typeface="Avenir Medium"/>
              </a:rPr>
              <a:t>De </a:t>
            </a:r>
            <a:r>
              <a:rPr lang="en-US" dirty="0" err="1">
                <a:solidFill>
                  <a:schemeClr val="bg1"/>
                </a:solidFill>
                <a:latin typeface="Avenir Medium"/>
                <a:cs typeface="Avenir Medium"/>
              </a:rPr>
              <a:t>Successie</a:t>
            </a:r>
            <a:r>
              <a:rPr lang="en-US" dirty="0">
                <a:solidFill>
                  <a:schemeClr val="bg1"/>
                </a:solidFill>
                <a:latin typeface="Avenir Medium"/>
                <a:cs typeface="Avenir Medium"/>
              </a:rPr>
              <a:t> checklist</a:t>
            </a:r>
          </a:p>
        </p:txBody>
      </p:sp>
      <p:sp>
        <p:nvSpPr>
          <p:cNvPr id="8" name="TextBox 7"/>
          <p:cNvSpPr txBox="1"/>
          <p:nvPr/>
        </p:nvSpPr>
        <p:spPr>
          <a:xfrm>
            <a:off x="540495" y="3123046"/>
            <a:ext cx="3384376"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400" dirty="0">
                <a:solidFill>
                  <a:schemeClr val="bg1"/>
                </a:solidFill>
                <a:latin typeface="Fakt Slab Pro Lt" panose="02000000000000000000" pitchFamily="2" charset="0"/>
              </a:rPr>
              <a:t>De planning van uw nalatenschap is een sleutelelement in de bescherming van uw rijkdom en zorgt ervoor dat uw vermogen terecht komt bij diegenen die u aangeduid heft.</a:t>
            </a:r>
          </a:p>
          <a:p>
            <a:pPr algn="ctr"/>
            <a:endParaRPr lang="nl-NL" sz="1400" dirty="0">
              <a:solidFill>
                <a:schemeClr val="bg1"/>
              </a:solidFill>
              <a:latin typeface="Fakt Slab Pro Lt" panose="02000000000000000000" pitchFamily="2" charset="0"/>
            </a:endParaRPr>
          </a:p>
          <a:p>
            <a:pPr algn="ctr"/>
            <a:r>
              <a:rPr lang="nl-NL" sz="1400" dirty="0">
                <a:solidFill>
                  <a:schemeClr val="bg1"/>
                </a:solidFill>
                <a:latin typeface="Fakt Slab Pro Lt" panose="02000000000000000000" pitchFamily="2" charset="0"/>
              </a:rPr>
              <a:t>Omdat uw </a:t>
            </a:r>
            <a:r>
              <a:rPr lang="nl-NL" sz="1400" dirty="0" err="1">
                <a:solidFill>
                  <a:schemeClr val="bg1"/>
                </a:solidFill>
                <a:latin typeface="Fakt Slab Pro Lt" panose="02000000000000000000" pitchFamily="2" charset="0"/>
              </a:rPr>
              <a:t>personlijke</a:t>
            </a:r>
            <a:r>
              <a:rPr lang="nl-NL" sz="1400" dirty="0">
                <a:solidFill>
                  <a:schemeClr val="bg1"/>
                </a:solidFill>
                <a:latin typeface="Fakt Slab Pro Lt" panose="02000000000000000000" pitchFamily="2" charset="0"/>
              </a:rPr>
              <a:t> situatie belangrijk is, is het essentieel om de juiste vragen te stellen. </a:t>
            </a:r>
          </a:p>
        </p:txBody>
      </p:sp>
      <p:pic>
        <p:nvPicPr>
          <p:cNvPr id="10"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620688"/>
            <a:ext cx="3303854" cy="49976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120979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1115617" y="3212976"/>
            <a:ext cx="6771084" cy="1600438"/>
          </a:xfrm>
          <a:prstGeom prst="rect">
            <a:avLst/>
          </a:prstGeom>
          <a:noFill/>
        </p:spPr>
        <p:txBody>
          <a:bodyPr wrap="square">
            <a:spAutoFit/>
          </a:bodyPr>
          <a:lstStyle/>
          <a:p>
            <a:pPr algn="ctr">
              <a:defRPr/>
            </a:pPr>
            <a:r>
              <a:rPr lang="nl-NL" sz="1400" dirty="0">
                <a:latin typeface="Fakt Slab Pro Lt" panose="02000000000000000000" pitchFamily="2" charset="0"/>
              </a:rPr>
              <a:t> </a:t>
            </a:r>
            <a:r>
              <a:rPr lang="nl-NL" sz="1400" dirty="0">
                <a:solidFill>
                  <a:schemeClr val="bg1"/>
                </a:solidFill>
                <a:latin typeface="Fakt Slab Pro Lt" panose="02000000000000000000" pitchFamily="2" charset="0"/>
              </a:rPr>
              <a:t>Klinkt ingewikkeld ? Wel, soms is het dat ook. Maar daar hoeft U niet wakker van te liggen.</a:t>
            </a:r>
          </a:p>
          <a:p>
            <a:pPr algn="ctr">
              <a:defRPr/>
            </a:pPr>
            <a:r>
              <a:rPr lang="nl-NL" sz="1400" dirty="0" smtClean="0">
                <a:solidFill>
                  <a:schemeClr val="bg1"/>
                </a:solidFill>
                <a:latin typeface="Fakt Slab Pro Lt" panose="02000000000000000000" pitchFamily="2" charset="0"/>
              </a:rPr>
              <a:t>Wij zijn er omdat we u echt willen leren kennen, en uw wensen en verwachtingen willen weten. </a:t>
            </a:r>
            <a:r>
              <a:rPr lang="nl-NL" sz="1400" dirty="0" err="1" smtClean="0">
                <a:solidFill>
                  <a:schemeClr val="bg1"/>
                </a:solidFill>
                <a:latin typeface="Fakt Slab Pro Lt" panose="02000000000000000000" pitchFamily="2" charset="0"/>
              </a:rPr>
              <a:t>OneLife</a:t>
            </a:r>
            <a:r>
              <a:rPr lang="nl-NL" sz="1400" dirty="0" smtClean="0">
                <a:solidFill>
                  <a:schemeClr val="bg1"/>
                </a:solidFill>
                <a:latin typeface="Fakt Slab Pro Lt" panose="02000000000000000000" pitchFamily="2" charset="0"/>
              </a:rPr>
              <a:t> werd opgericht om u te helpen bij het beheer en de overdracht van uw vermogen op een flexibele, veilige en efficiënte manier.</a:t>
            </a:r>
          </a:p>
          <a:p>
            <a:pPr algn="ctr">
              <a:defRPr/>
            </a:pPr>
            <a:endParaRPr lang="nl-NL" sz="1400" dirty="0" smtClean="0">
              <a:solidFill>
                <a:schemeClr val="bg1"/>
              </a:solidFill>
              <a:latin typeface="Fakt Slab Pro Lt" panose="02000000000000000000" pitchFamily="2" charset="0"/>
            </a:endParaRPr>
          </a:p>
          <a:p>
            <a:pPr algn="ctr">
              <a:defRPr/>
            </a:pPr>
            <a:r>
              <a:rPr lang="nl-NL" sz="1400" dirty="0" smtClean="0">
                <a:solidFill>
                  <a:schemeClr val="bg1"/>
                </a:solidFill>
                <a:latin typeface="Fakt Slab Pro Lt" panose="02000000000000000000" pitchFamily="2" charset="0"/>
              </a:rPr>
              <a:t>We staan klaar om u te helpen om uw </a:t>
            </a:r>
            <a:r>
              <a:rPr lang="nl-NL" sz="1400" dirty="0" err="1" smtClean="0">
                <a:solidFill>
                  <a:srgbClr val="00AFD7"/>
                </a:solidFill>
                <a:latin typeface="Fakt Slab Pro Lt" panose="02000000000000000000" pitchFamily="2" charset="0"/>
              </a:rPr>
              <a:t>OneLife</a:t>
            </a:r>
            <a:r>
              <a:rPr lang="nl-NL" sz="1400" dirty="0" smtClean="0">
                <a:solidFill>
                  <a:schemeClr val="bg1"/>
                </a:solidFill>
                <a:latin typeface="Fakt Slab Pro Lt" panose="02000000000000000000" pitchFamily="2" charset="0"/>
              </a:rPr>
              <a:t> te beleven.</a:t>
            </a:r>
            <a:endParaRPr lang="nl-NL" sz="1400" dirty="0">
              <a:solidFill>
                <a:schemeClr val="bg1"/>
              </a:solidFill>
              <a:latin typeface="Fakt Slab Pro Lt" panose="02000000000000000000" pitchFamily="2" charset="0"/>
            </a:endParaRPr>
          </a:p>
        </p:txBody>
      </p:sp>
      <p:sp>
        <p:nvSpPr>
          <p:cNvPr id="2" name="TextBox 1"/>
          <p:cNvSpPr txBox="1"/>
          <p:nvPr/>
        </p:nvSpPr>
        <p:spPr>
          <a:xfrm>
            <a:off x="3130923" y="5877272"/>
            <a:ext cx="3096344" cy="415498"/>
          </a:xfrm>
          <a:prstGeom prst="rect">
            <a:avLst/>
          </a:prstGeom>
          <a:noFill/>
        </p:spPr>
        <p:txBody>
          <a:bodyPr wrap="square" rtlCol="0">
            <a:spAutoFit/>
          </a:bodyPr>
          <a:lstStyle/>
          <a:p>
            <a:pPr algn="ctr"/>
            <a:r>
              <a:rPr lang="en-GB" sz="1000" dirty="0">
                <a:solidFill>
                  <a:schemeClr val="bg1"/>
                </a:solidFill>
                <a:latin typeface="Fakt Slab Pro Lt" panose="02000000000000000000" pitchFamily="2" charset="0"/>
              </a:rPr>
              <a:t>© </a:t>
            </a:r>
            <a:r>
              <a:rPr lang="en-GB" sz="1000" dirty="0" err="1">
                <a:solidFill>
                  <a:schemeClr val="bg1"/>
                </a:solidFill>
                <a:latin typeface="Fakt Slab Pro Lt" panose="02000000000000000000" pitchFamily="2" charset="0"/>
              </a:rPr>
              <a:t>OneLife</a:t>
            </a:r>
            <a:r>
              <a:rPr lang="en-GB" sz="1000" dirty="0">
                <a:solidFill>
                  <a:schemeClr val="bg1"/>
                </a:solidFill>
                <a:latin typeface="Fakt Slab Pro Lt" panose="02000000000000000000" pitchFamily="2" charset="0"/>
              </a:rPr>
              <a:t> </a:t>
            </a:r>
            <a:r>
              <a:rPr lang="en-GB" sz="1000" dirty="0" smtClean="0">
                <a:solidFill>
                  <a:schemeClr val="bg1"/>
                </a:solidFill>
                <a:latin typeface="Fakt Slab Pro Lt" panose="02000000000000000000" pitchFamily="2" charset="0"/>
              </a:rPr>
              <a:t>2018</a:t>
            </a:r>
          </a:p>
          <a:p>
            <a:pPr algn="ctr"/>
            <a:r>
              <a:rPr lang="en-GB" sz="1000" dirty="0" smtClean="0">
                <a:solidFill>
                  <a:schemeClr val="bg1"/>
                </a:solidFill>
                <a:latin typeface="Fakt Slab Pro Lt" panose="02000000000000000000" pitchFamily="2" charset="0"/>
              </a:rPr>
              <a:t>https</a:t>
            </a:r>
            <a:r>
              <a:rPr lang="en-GB" sz="1000" dirty="0">
                <a:solidFill>
                  <a:schemeClr val="bg1"/>
                </a:solidFill>
                <a:latin typeface="Fakt Slab Pro Lt" panose="02000000000000000000" pitchFamily="2" charset="0"/>
              </a:rPr>
              <a:t>://</a:t>
            </a:r>
            <a:r>
              <a:rPr lang="en-GB" sz="1000" dirty="0" smtClean="0">
                <a:solidFill>
                  <a:schemeClr val="bg1"/>
                </a:solidFill>
                <a:latin typeface="Fakt Slab Pro Lt" panose="02000000000000000000" pitchFamily="2" charset="0"/>
              </a:rPr>
              <a:t>www.onelife.eu.com</a:t>
            </a:r>
            <a:endParaRPr lang="en-GB" sz="1000" dirty="0">
              <a:solidFill>
                <a:schemeClr val="bg1"/>
              </a:solidFill>
              <a:latin typeface="Fakt Slab Pro Lt" panose="02000000000000000000" pitchFamily="2" charset="0"/>
            </a:endParaRPr>
          </a:p>
        </p:txBody>
      </p:sp>
      <p:grpSp>
        <p:nvGrpSpPr>
          <p:cNvPr id="5" name="Group 4"/>
          <p:cNvGrpSpPr>
            <a:grpSpLocks noChangeAspect="1"/>
          </p:cNvGrpSpPr>
          <p:nvPr/>
        </p:nvGrpSpPr>
        <p:grpSpPr>
          <a:xfrm>
            <a:off x="3727403" y="1201042"/>
            <a:ext cx="1689193" cy="1465265"/>
            <a:chOff x="8162925" y="984250"/>
            <a:chExt cx="550863" cy="477838"/>
          </a:xfrm>
          <a:solidFill>
            <a:schemeClr val="accent2"/>
          </a:solidFill>
        </p:grpSpPr>
        <p:sp>
          <p:nvSpPr>
            <p:cNvPr id="6" name="Freeform 5"/>
            <p:cNvSpPr>
              <a:spLocks/>
            </p:cNvSpPr>
            <p:nvPr userDrawn="1"/>
          </p:nvSpPr>
          <p:spPr bwMode="auto">
            <a:xfrm>
              <a:off x="8547100" y="1095375"/>
              <a:ext cx="55563" cy="90488"/>
            </a:xfrm>
            <a:custGeom>
              <a:avLst/>
              <a:gdLst>
                <a:gd name="T0" fmla="*/ 35 w 35"/>
                <a:gd name="T1" fmla="*/ 49 h 57"/>
                <a:gd name="T2" fmla="*/ 8 w 35"/>
                <a:gd name="T3" fmla="*/ 49 h 57"/>
                <a:gd name="T4" fmla="*/ 8 w 35"/>
                <a:gd name="T5" fmla="*/ 32 h 57"/>
                <a:gd name="T6" fmla="*/ 35 w 35"/>
                <a:gd name="T7" fmla="*/ 32 h 57"/>
                <a:gd name="T8" fmla="*/ 35 w 35"/>
                <a:gd name="T9" fmla="*/ 25 h 57"/>
                <a:gd name="T10" fmla="*/ 8 w 35"/>
                <a:gd name="T11" fmla="*/ 25 h 57"/>
                <a:gd name="T12" fmla="*/ 8 w 35"/>
                <a:gd name="T13" fmla="*/ 7 h 57"/>
                <a:gd name="T14" fmla="*/ 35 w 35"/>
                <a:gd name="T15" fmla="*/ 7 h 57"/>
                <a:gd name="T16" fmla="*/ 35 w 35"/>
                <a:gd name="T17" fmla="*/ 0 h 57"/>
                <a:gd name="T18" fmla="*/ 0 w 35"/>
                <a:gd name="T19" fmla="*/ 0 h 57"/>
                <a:gd name="T20" fmla="*/ 0 w 35"/>
                <a:gd name="T21" fmla="*/ 57 h 57"/>
                <a:gd name="T22" fmla="*/ 35 w 35"/>
                <a:gd name="T23" fmla="*/ 57 h 57"/>
                <a:gd name="T24" fmla="*/ 35 w 35"/>
                <a:gd name="T25"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35" y="49"/>
                  </a:moveTo>
                  <a:lnTo>
                    <a:pt x="8" y="49"/>
                  </a:lnTo>
                  <a:lnTo>
                    <a:pt x="8" y="32"/>
                  </a:lnTo>
                  <a:lnTo>
                    <a:pt x="35" y="32"/>
                  </a:lnTo>
                  <a:lnTo>
                    <a:pt x="35" y="25"/>
                  </a:lnTo>
                  <a:lnTo>
                    <a:pt x="8" y="25"/>
                  </a:lnTo>
                  <a:lnTo>
                    <a:pt x="8" y="7"/>
                  </a:lnTo>
                  <a:lnTo>
                    <a:pt x="35" y="7"/>
                  </a:lnTo>
                  <a:lnTo>
                    <a:pt x="35" y="0"/>
                  </a:lnTo>
                  <a:lnTo>
                    <a:pt x="0" y="0"/>
                  </a:lnTo>
                  <a:lnTo>
                    <a:pt x="0" y="57"/>
                  </a:lnTo>
                  <a:lnTo>
                    <a:pt x="35" y="57"/>
                  </a:lnTo>
                  <a:lnTo>
                    <a:pt x="35" y="49"/>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8547100" y="1260475"/>
              <a:ext cx="55563" cy="90488"/>
            </a:xfrm>
            <a:custGeom>
              <a:avLst/>
              <a:gdLst>
                <a:gd name="T0" fmla="*/ 35 w 35"/>
                <a:gd name="T1" fmla="*/ 50 h 57"/>
                <a:gd name="T2" fmla="*/ 8 w 35"/>
                <a:gd name="T3" fmla="*/ 50 h 57"/>
                <a:gd name="T4" fmla="*/ 8 w 35"/>
                <a:gd name="T5" fmla="*/ 32 h 57"/>
                <a:gd name="T6" fmla="*/ 35 w 35"/>
                <a:gd name="T7" fmla="*/ 32 h 57"/>
                <a:gd name="T8" fmla="*/ 35 w 35"/>
                <a:gd name="T9" fmla="*/ 25 h 57"/>
                <a:gd name="T10" fmla="*/ 8 w 35"/>
                <a:gd name="T11" fmla="*/ 25 h 57"/>
                <a:gd name="T12" fmla="*/ 8 w 35"/>
                <a:gd name="T13" fmla="*/ 8 h 57"/>
                <a:gd name="T14" fmla="*/ 35 w 35"/>
                <a:gd name="T15" fmla="*/ 8 h 57"/>
                <a:gd name="T16" fmla="*/ 35 w 35"/>
                <a:gd name="T17" fmla="*/ 0 h 57"/>
                <a:gd name="T18" fmla="*/ 0 w 35"/>
                <a:gd name="T19" fmla="*/ 0 h 57"/>
                <a:gd name="T20" fmla="*/ 0 w 35"/>
                <a:gd name="T21" fmla="*/ 57 h 57"/>
                <a:gd name="T22" fmla="*/ 35 w 35"/>
                <a:gd name="T23" fmla="*/ 57 h 57"/>
                <a:gd name="T24" fmla="*/ 35 w 35"/>
                <a:gd name="T25"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35" y="50"/>
                  </a:moveTo>
                  <a:lnTo>
                    <a:pt x="8" y="50"/>
                  </a:lnTo>
                  <a:lnTo>
                    <a:pt x="8" y="32"/>
                  </a:lnTo>
                  <a:lnTo>
                    <a:pt x="35" y="32"/>
                  </a:lnTo>
                  <a:lnTo>
                    <a:pt x="35" y="25"/>
                  </a:lnTo>
                  <a:lnTo>
                    <a:pt x="8" y="25"/>
                  </a:lnTo>
                  <a:lnTo>
                    <a:pt x="8" y="8"/>
                  </a:lnTo>
                  <a:lnTo>
                    <a:pt x="35" y="8"/>
                  </a:lnTo>
                  <a:lnTo>
                    <a:pt x="35" y="0"/>
                  </a:lnTo>
                  <a:lnTo>
                    <a:pt x="0" y="0"/>
                  </a:lnTo>
                  <a:lnTo>
                    <a:pt x="0" y="57"/>
                  </a:lnTo>
                  <a:lnTo>
                    <a:pt x="35" y="57"/>
                  </a:lnTo>
                  <a:lnTo>
                    <a:pt x="35" y="50"/>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8281988" y="1260475"/>
              <a:ext cx="55563" cy="90488"/>
            </a:xfrm>
            <a:custGeom>
              <a:avLst/>
              <a:gdLst>
                <a:gd name="T0" fmla="*/ 7 w 35"/>
                <a:gd name="T1" fmla="*/ 0 h 57"/>
                <a:gd name="T2" fmla="*/ 0 w 35"/>
                <a:gd name="T3" fmla="*/ 0 h 57"/>
                <a:gd name="T4" fmla="*/ 0 w 35"/>
                <a:gd name="T5" fmla="*/ 57 h 57"/>
                <a:gd name="T6" fmla="*/ 35 w 35"/>
                <a:gd name="T7" fmla="*/ 57 h 57"/>
                <a:gd name="T8" fmla="*/ 35 w 35"/>
                <a:gd name="T9" fmla="*/ 50 h 57"/>
                <a:gd name="T10" fmla="*/ 7 w 35"/>
                <a:gd name="T11" fmla="*/ 50 h 57"/>
                <a:gd name="T12" fmla="*/ 7 w 3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5" h="57">
                  <a:moveTo>
                    <a:pt x="7" y="0"/>
                  </a:moveTo>
                  <a:lnTo>
                    <a:pt x="0" y="0"/>
                  </a:lnTo>
                  <a:lnTo>
                    <a:pt x="0" y="57"/>
                  </a:lnTo>
                  <a:lnTo>
                    <a:pt x="35" y="57"/>
                  </a:lnTo>
                  <a:lnTo>
                    <a:pt x="35" y="50"/>
                  </a:lnTo>
                  <a:lnTo>
                    <a:pt x="7" y="50"/>
                  </a:lnTo>
                  <a:lnTo>
                    <a:pt x="7" y="0"/>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8445500" y="1260475"/>
              <a:ext cx="55563" cy="90488"/>
            </a:xfrm>
            <a:custGeom>
              <a:avLst/>
              <a:gdLst>
                <a:gd name="T0" fmla="*/ 0 w 35"/>
                <a:gd name="T1" fmla="*/ 57 h 57"/>
                <a:gd name="T2" fmla="*/ 7 w 35"/>
                <a:gd name="T3" fmla="*/ 57 h 57"/>
                <a:gd name="T4" fmla="*/ 7 w 35"/>
                <a:gd name="T5" fmla="*/ 32 h 57"/>
                <a:gd name="T6" fmla="*/ 35 w 35"/>
                <a:gd name="T7" fmla="*/ 32 h 57"/>
                <a:gd name="T8" fmla="*/ 35 w 35"/>
                <a:gd name="T9" fmla="*/ 25 h 57"/>
                <a:gd name="T10" fmla="*/ 7 w 35"/>
                <a:gd name="T11" fmla="*/ 25 h 57"/>
                <a:gd name="T12" fmla="*/ 7 w 35"/>
                <a:gd name="T13" fmla="*/ 8 h 57"/>
                <a:gd name="T14" fmla="*/ 35 w 35"/>
                <a:gd name="T15" fmla="*/ 8 h 57"/>
                <a:gd name="T16" fmla="*/ 35 w 35"/>
                <a:gd name="T17" fmla="*/ 0 h 57"/>
                <a:gd name="T18" fmla="*/ 0 w 35"/>
                <a:gd name="T19" fmla="*/ 0 h 57"/>
                <a:gd name="T20" fmla="*/ 0 w 3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7">
                  <a:moveTo>
                    <a:pt x="0" y="57"/>
                  </a:moveTo>
                  <a:lnTo>
                    <a:pt x="7" y="57"/>
                  </a:lnTo>
                  <a:lnTo>
                    <a:pt x="7" y="32"/>
                  </a:lnTo>
                  <a:lnTo>
                    <a:pt x="35" y="32"/>
                  </a:lnTo>
                  <a:lnTo>
                    <a:pt x="35" y="25"/>
                  </a:lnTo>
                  <a:lnTo>
                    <a:pt x="7" y="25"/>
                  </a:lnTo>
                  <a:lnTo>
                    <a:pt x="7" y="8"/>
                  </a:lnTo>
                  <a:lnTo>
                    <a:pt x="35" y="8"/>
                  </a:lnTo>
                  <a:lnTo>
                    <a:pt x="35" y="0"/>
                  </a:lnTo>
                  <a:lnTo>
                    <a:pt x="0" y="0"/>
                  </a:lnTo>
                  <a:lnTo>
                    <a:pt x="0" y="57"/>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noEditPoints="1"/>
            </p:cNvSpPr>
            <p:nvPr userDrawn="1"/>
          </p:nvSpPr>
          <p:spPr bwMode="auto">
            <a:xfrm>
              <a:off x="8162925" y="984250"/>
              <a:ext cx="550863" cy="477838"/>
            </a:xfrm>
            <a:custGeom>
              <a:avLst/>
              <a:gdLst>
                <a:gd name="T0" fmla="*/ 7 w 347"/>
                <a:gd name="T1" fmla="*/ 7 h 301"/>
                <a:gd name="T2" fmla="*/ 340 w 347"/>
                <a:gd name="T3" fmla="*/ 7 h 301"/>
                <a:gd name="T4" fmla="*/ 340 w 347"/>
                <a:gd name="T5" fmla="*/ 294 h 301"/>
                <a:gd name="T6" fmla="*/ 7 w 347"/>
                <a:gd name="T7" fmla="*/ 294 h 301"/>
                <a:gd name="T8" fmla="*/ 7 w 347"/>
                <a:gd name="T9" fmla="*/ 7 h 301"/>
                <a:gd name="T10" fmla="*/ 0 w 347"/>
                <a:gd name="T11" fmla="*/ 301 h 301"/>
                <a:gd name="T12" fmla="*/ 347 w 347"/>
                <a:gd name="T13" fmla="*/ 301 h 301"/>
                <a:gd name="T14" fmla="*/ 347 w 347"/>
                <a:gd name="T15" fmla="*/ 0 h 301"/>
                <a:gd name="T16" fmla="*/ 0 w 347"/>
                <a:gd name="T17" fmla="*/ 0 h 301"/>
                <a:gd name="T18" fmla="*/ 0 w 347"/>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01">
                  <a:moveTo>
                    <a:pt x="7" y="7"/>
                  </a:moveTo>
                  <a:lnTo>
                    <a:pt x="340" y="7"/>
                  </a:lnTo>
                  <a:lnTo>
                    <a:pt x="340" y="294"/>
                  </a:lnTo>
                  <a:lnTo>
                    <a:pt x="7" y="294"/>
                  </a:lnTo>
                  <a:lnTo>
                    <a:pt x="7" y="7"/>
                  </a:lnTo>
                  <a:close/>
                  <a:moveTo>
                    <a:pt x="0" y="301"/>
                  </a:moveTo>
                  <a:lnTo>
                    <a:pt x="347" y="301"/>
                  </a:lnTo>
                  <a:lnTo>
                    <a:pt x="347" y="0"/>
                  </a:lnTo>
                  <a:lnTo>
                    <a:pt x="0" y="0"/>
                  </a:lnTo>
                  <a:lnTo>
                    <a:pt x="0" y="301"/>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noEditPoints="1"/>
            </p:cNvSpPr>
            <p:nvPr userDrawn="1"/>
          </p:nvSpPr>
          <p:spPr bwMode="auto">
            <a:xfrm>
              <a:off x="8272463" y="1095375"/>
              <a:ext cx="90488" cy="90488"/>
            </a:xfrm>
            <a:custGeom>
              <a:avLst/>
              <a:gdLst>
                <a:gd name="T0" fmla="*/ 1595 w 3190"/>
                <a:gd name="T1" fmla="*/ 3198 h 3198"/>
                <a:gd name="T2" fmla="*/ 3190 w 3190"/>
                <a:gd name="T3" fmla="*/ 1598 h 3198"/>
                <a:gd name="T4" fmla="*/ 1595 w 3190"/>
                <a:gd name="T5" fmla="*/ 0 h 3198"/>
                <a:gd name="T6" fmla="*/ 0 w 3190"/>
                <a:gd name="T7" fmla="*/ 1598 h 3198"/>
                <a:gd name="T8" fmla="*/ 1595 w 3190"/>
                <a:gd name="T9" fmla="*/ 3198 h 3198"/>
                <a:gd name="T10" fmla="*/ 1595 w 3190"/>
                <a:gd name="T11" fmla="*/ 411 h 3198"/>
                <a:gd name="T12" fmla="*/ 2779 w 3190"/>
                <a:gd name="T13" fmla="*/ 1598 h 3198"/>
                <a:gd name="T14" fmla="*/ 1595 w 3190"/>
                <a:gd name="T15" fmla="*/ 2786 h 3198"/>
                <a:gd name="T16" fmla="*/ 411 w 3190"/>
                <a:gd name="T17" fmla="*/ 1598 h 3198"/>
                <a:gd name="T18" fmla="*/ 1595 w 3190"/>
                <a:gd name="T19" fmla="*/ 411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0" h="3198">
                  <a:moveTo>
                    <a:pt x="1595" y="3198"/>
                  </a:moveTo>
                  <a:cubicBezTo>
                    <a:pt x="2509" y="3198"/>
                    <a:pt x="3190" y="2512"/>
                    <a:pt x="3190" y="1598"/>
                  </a:cubicBezTo>
                  <a:cubicBezTo>
                    <a:pt x="3190" y="685"/>
                    <a:pt x="2509" y="0"/>
                    <a:pt x="1595" y="0"/>
                  </a:cubicBezTo>
                  <a:cubicBezTo>
                    <a:pt x="686" y="0"/>
                    <a:pt x="0" y="685"/>
                    <a:pt x="0" y="1598"/>
                  </a:cubicBezTo>
                  <a:cubicBezTo>
                    <a:pt x="0" y="2512"/>
                    <a:pt x="686" y="3198"/>
                    <a:pt x="1595" y="3198"/>
                  </a:cubicBezTo>
                  <a:moveTo>
                    <a:pt x="1595" y="411"/>
                  </a:moveTo>
                  <a:cubicBezTo>
                    <a:pt x="2281" y="411"/>
                    <a:pt x="2779" y="918"/>
                    <a:pt x="2779" y="1598"/>
                  </a:cubicBezTo>
                  <a:cubicBezTo>
                    <a:pt x="2779" y="2280"/>
                    <a:pt x="2281" y="2786"/>
                    <a:pt x="1595" y="2786"/>
                  </a:cubicBezTo>
                  <a:cubicBezTo>
                    <a:pt x="914" y="2786"/>
                    <a:pt x="411" y="2280"/>
                    <a:pt x="411" y="1598"/>
                  </a:cubicBezTo>
                  <a:cubicBezTo>
                    <a:pt x="411" y="918"/>
                    <a:pt x="914" y="411"/>
                    <a:pt x="1595" y="411"/>
                  </a:cubicBezTo>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8407400" y="1095375"/>
              <a:ext cx="80963" cy="90488"/>
            </a:xfrm>
            <a:custGeom>
              <a:avLst/>
              <a:gdLst>
                <a:gd name="T0" fmla="*/ 8 w 51"/>
                <a:gd name="T1" fmla="*/ 12 h 57"/>
                <a:gd name="T2" fmla="*/ 44 w 51"/>
                <a:gd name="T3" fmla="*/ 57 h 57"/>
                <a:gd name="T4" fmla="*/ 51 w 51"/>
                <a:gd name="T5" fmla="*/ 57 h 57"/>
                <a:gd name="T6" fmla="*/ 51 w 51"/>
                <a:gd name="T7" fmla="*/ 0 h 57"/>
                <a:gd name="T8" fmla="*/ 44 w 51"/>
                <a:gd name="T9" fmla="*/ 0 h 57"/>
                <a:gd name="T10" fmla="*/ 44 w 51"/>
                <a:gd name="T11" fmla="*/ 44 h 57"/>
                <a:gd name="T12" fmla="*/ 7 w 51"/>
                <a:gd name="T13" fmla="*/ 0 h 57"/>
                <a:gd name="T14" fmla="*/ 0 w 51"/>
                <a:gd name="T15" fmla="*/ 0 h 57"/>
                <a:gd name="T16" fmla="*/ 0 w 51"/>
                <a:gd name="T17" fmla="*/ 57 h 57"/>
                <a:gd name="T18" fmla="*/ 8 w 51"/>
                <a:gd name="T19" fmla="*/ 57 h 57"/>
                <a:gd name="T20" fmla="*/ 8 w 51"/>
                <a:gd name="T21"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7">
                  <a:moveTo>
                    <a:pt x="8" y="12"/>
                  </a:moveTo>
                  <a:lnTo>
                    <a:pt x="44" y="57"/>
                  </a:lnTo>
                  <a:lnTo>
                    <a:pt x="51" y="57"/>
                  </a:lnTo>
                  <a:lnTo>
                    <a:pt x="51" y="0"/>
                  </a:lnTo>
                  <a:lnTo>
                    <a:pt x="44" y="0"/>
                  </a:lnTo>
                  <a:lnTo>
                    <a:pt x="44" y="44"/>
                  </a:lnTo>
                  <a:lnTo>
                    <a:pt x="7" y="0"/>
                  </a:lnTo>
                  <a:lnTo>
                    <a:pt x="0" y="0"/>
                  </a:lnTo>
                  <a:lnTo>
                    <a:pt x="0" y="57"/>
                  </a:lnTo>
                  <a:lnTo>
                    <a:pt x="8" y="57"/>
                  </a:lnTo>
                  <a:lnTo>
                    <a:pt x="8" y="12"/>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8382000" y="1260475"/>
              <a:ext cx="11113" cy="90488"/>
            </a:xfrm>
            <a:prstGeom prst="rect">
              <a:avLst/>
            </a:prstGeom>
            <a:solidFill>
              <a:srgbClr val="00A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883021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467544" y="451567"/>
            <a:ext cx="1689193" cy="1465265"/>
            <a:chOff x="8162925" y="984250"/>
            <a:chExt cx="550863" cy="477838"/>
          </a:xfrm>
          <a:solidFill>
            <a:schemeClr val="accent2"/>
          </a:solidFill>
        </p:grpSpPr>
        <p:sp>
          <p:nvSpPr>
            <p:cNvPr id="5" name="Freeform 5"/>
            <p:cNvSpPr>
              <a:spLocks/>
            </p:cNvSpPr>
            <p:nvPr userDrawn="1"/>
          </p:nvSpPr>
          <p:spPr bwMode="auto">
            <a:xfrm>
              <a:off x="8547100" y="1095375"/>
              <a:ext cx="55563" cy="90488"/>
            </a:xfrm>
            <a:custGeom>
              <a:avLst/>
              <a:gdLst>
                <a:gd name="T0" fmla="*/ 35 w 35"/>
                <a:gd name="T1" fmla="*/ 49 h 57"/>
                <a:gd name="T2" fmla="*/ 8 w 35"/>
                <a:gd name="T3" fmla="*/ 49 h 57"/>
                <a:gd name="T4" fmla="*/ 8 w 35"/>
                <a:gd name="T5" fmla="*/ 32 h 57"/>
                <a:gd name="T6" fmla="*/ 35 w 35"/>
                <a:gd name="T7" fmla="*/ 32 h 57"/>
                <a:gd name="T8" fmla="*/ 35 w 35"/>
                <a:gd name="T9" fmla="*/ 25 h 57"/>
                <a:gd name="T10" fmla="*/ 8 w 35"/>
                <a:gd name="T11" fmla="*/ 25 h 57"/>
                <a:gd name="T12" fmla="*/ 8 w 35"/>
                <a:gd name="T13" fmla="*/ 7 h 57"/>
                <a:gd name="T14" fmla="*/ 35 w 35"/>
                <a:gd name="T15" fmla="*/ 7 h 57"/>
                <a:gd name="T16" fmla="*/ 35 w 35"/>
                <a:gd name="T17" fmla="*/ 0 h 57"/>
                <a:gd name="T18" fmla="*/ 0 w 35"/>
                <a:gd name="T19" fmla="*/ 0 h 57"/>
                <a:gd name="T20" fmla="*/ 0 w 35"/>
                <a:gd name="T21" fmla="*/ 57 h 57"/>
                <a:gd name="T22" fmla="*/ 35 w 35"/>
                <a:gd name="T23" fmla="*/ 57 h 57"/>
                <a:gd name="T24" fmla="*/ 35 w 35"/>
                <a:gd name="T25"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35" y="49"/>
                  </a:moveTo>
                  <a:lnTo>
                    <a:pt x="8" y="49"/>
                  </a:lnTo>
                  <a:lnTo>
                    <a:pt x="8" y="32"/>
                  </a:lnTo>
                  <a:lnTo>
                    <a:pt x="35" y="32"/>
                  </a:lnTo>
                  <a:lnTo>
                    <a:pt x="35" y="25"/>
                  </a:lnTo>
                  <a:lnTo>
                    <a:pt x="8" y="25"/>
                  </a:lnTo>
                  <a:lnTo>
                    <a:pt x="8" y="7"/>
                  </a:lnTo>
                  <a:lnTo>
                    <a:pt x="35" y="7"/>
                  </a:lnTo>
                  <a:lnTo>
                    <a:pt x="35" y="0"/>
                  </a:lnTo>
                  <a:lnTo>
                    <a:pt x="0" y="0"/>
                  </a:lnTo>
                  <a:lnTo>
                    <a:pt x="0" y="57"/>
                  </a:lnTo>
                  <a:lnTo>
                    <a:pt x="35" y="57"/>
                  </a:lnTo>
                  <a:lnTo>
                    <a:pt x="35" y="49"/>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8547100" y="1260475"/>
              <a:ext cx="55563" cy="90488"/>
            </a:xfrm>
            <a:custGeom>
              <a:avLst/>
              <a:gdLst>
                <a:gd name="T0" fmla="*/ 35 w 35"/>
                <a:gd name="T1" fmla="*/ 50 h 57"/>
                <a:gd name="T2" fmla="*/ 8 w 35"/>
                <a:gd name="T3" fmla="*/ 50 h 57"/>
                <a:gd name="T4" fmla="*/ 8 w 35"/>
                <a:gd name="T5" fmla="*/ 32 h 57"/>
                <a:gd name="T6" fmla="*/ 35 w 35"/>
                <a:gd name="T7" fmla="*/ 32 h 57"/>
                <a:gd name="T8" fmla="*/ 35 w 35"/>
                <a:gd name="T9" fmla="*/ 25 h 57"/>
                <a:gd name="T10" fmla="*/ 8 w 35"/>
                <a:gd name="T11" fmla="*/ 25 h 57"/>
                <a:gd name="T12" fmla="*/ 8 w 35"/>
                <a:gd name="T13" fmla="*/ 8 h 57"/>
                <a:gd name="T14" fmla="*/ 35 w 35"/>
                <a:gd name="T15" fmla="*/ 8 h 57"/>
                <a:gd name="T16" fmla="*/ 35 w 35"/>
                <a:gd name="T17" fmla="*/ 0 h 57"/>
                <a:gd name="T18" fmla="*/ 0 w 35"/>
                <a:gd name="T19" fmla="*/ 0 h 57"/>
                <a:gd name="T20" fmla="*/ 0 w 35"/>
                <a:gd name="T21" fmla="*/ 57 h 57"/>
                <a:gd name="T22" fmla="*/ 35 w 35"/>
                <a:gd name="T23" fmla="*/ 57 h 57"/>
                <a:gd name="T24" fmla="*/ 35 w 35"/>
                <a:gd name="T25"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35" y="50"/>
                  </a:moveTo>
                  <a:lnTo>
                    <a:pt x="8" y="50"/>
                  </a:lnTo>
                  <a:lnTo>
                    <a:pt x="8" y="32"/>
                  </a:lnTo>
                  <a:lnTo>
                    <a:pt x="35" y="32"/>
                  </a:lnTo>
                  <a:lnTo>
                    <a:pt x="35" y="25"/>
                  </a:lnTo>
                  <a:lnTo>
                    <a:pt x="8" y="25"/>
                  </a:lnTo>
                  <a:lnTo>
                    <a:pt x="8" y="8"/>
                  </a:lnTo>
                  <a:lnTo>
                    <a:pt x="35" y="8"/>
                  </a:lnTo>
                  <a:lnTo>
                    <a:pt x="35" y="0"/>
                  </a:lnTo>
                  <a:lnTo>
                    <a:pt x="0" y="0"/>
                  </a:lnTo>
                  <a:lnTo>
                    <a:pt x="0" y="57"/>
                  </a:lnTo>
                  <a:lnTo>
                    <a:pt x="35" y="57"/>
                  </a:lnTo>
                  <a:lnTo>
                    <a:pt x="35" y="50"/>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8281988" y="1260475"/>
              <a:ext cx="55563" cy="90488"/>
            </a:xfrm>
            <a:custGeom>
              <a:avLst/>
              <a:gdLst>
                <a:gd name="T0" fmla="*/ 7 w 35"/>
                <a:gd name="T1" fmla="*/ 0 h 57"/>
                <a:gd name="T2" fmla="*/ 0 w 35"/>
                <a:gd name="T3" fmla="*/ 0 h 57"/>
                <a:gd name="T4" fmla="*/ 0 w 35"/>
                <a:gd name="T5" fmla="*/ 57 h 57"/>
                <a:gd name="T6" fmla="*/ 35 w 35"/>
                <a:gd name="T7" fmla="*/ 57 h 57"/>
                <a:gd name="T8" fmla="*/ 35 w 35"/>
                <a:gd name="T9" fmla="*/ 50 h 57"/>
                <a:gd name="T10" fmla="*/ 7 w 35"/>
                <a:gd name="T11" fmla="*/ 50 h 57"/>
                <a:gd name="T12" fmla="*/ 7 w 3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5" h="57">
                  <a:moveTo>
                    <a:pt x="7" y="0"/>
                  </a:moveTo>
                  <a:lnTo>
                    <a:pt x="0" y="0"/>
                  </a:lnTo>
                  <a:lnTo>
                    <a:pt x="0" y="57"/>
                  </a:lnTo>
                  <a:lnTo>
                    <a:pt x="35" y="57"/>
                  </a:lnTo>
                  <a:lnTo>
                    <a:pt x="35" y="50"/>
                  </a:lnTo>
                  <a:lnTo>
                    <a:pt x="7" y="50"/>
                  </a:lnTo>
                  <a:lnTo>
                    <a:pt x="7" y="0"/>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8445500" y="1260475"/>
              <a:ext cx="55563" cy="90488"/>
            </a:xfrm>
            <a:custGeom>
              <a:avLst/>
              <a:gdLst>
                <a:gd name="T0" fmla="*/ 0 w 35"/>
                <a:gd name="T1" fmla="*/ 57 h 57"/>
                <a:gd name="T2" fmla="*/ 7 w 35"/>
                <a:gd name="T3" fmla="*/ 57 h 57"/>
                <a:gd name="T4" fmla="*/ 7 w 35"/>
                <a:gd name="T5" fmla="*/ 32 h 57"/>
                <a:gd name="T6" fmla="*/ 35 w 35"/>
                <a:gd name="T7" fmla="*/ 32 h 57"/>
                <a:gd name="T8" fmla="*/ 35 w 35"/>
                <a:gd name="T9" fmla="*/ 25 h 57"/>
                <a:gd name="T10" fmla="*/ 7 w 35"/>
                <a:gd name="T11" fmla="*/ 25 h 57"/>
                <a:gd name="T12" fmla="*/ 7 w 35"/>
                <a:gd name="T13" fmla="*/ 8 h 57"/>
                <a:gd name="T14" fmla="*/ 35 w 35"/>
                <a:gd name="T15" fmla="*/ 8 h 57"/>
                <a:gd name="T16" fmla="*/ 35 w 35"/>
                <a:gd name="T17" fmla="*/ 0 h 57"/>
                <a:gd name="T18" fmla="*/ 0 w 35"/>
                <a:gd name="T19" fmla="*/ 0 h 57"/>
                <a:gd name="T20" fmla="*/ 0 w 3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7">
                  <a:moveTo>
                    <a:pt x="0" y="57"/>
                  </a:moveTo>
                  <a:lnTo>
                    <a:pt x="7" y="57"/>
                  </a:lnTo>
                  <a:lnTo>
                    <a:pt x="7" y="32"/>
                  </a:lnTo>
                  <a:lnTo>
                    <a:pt x="35" y="32"/>
                  </a:lnTo>
                  <a:lnTo>
                    <a:pt x="35" y="25"/>
                  </a:lnTo>
                  <a:lnTo>
                    <a:pt x="7" y="25"/>
                  </a:lnTo>
                  <a:lnTo>
                    <a:pt x="7" y="8"/>
                  </a:lnTo>
                  <a:lnTo>
                    <a:pt x="35" y="8"/>
                  </a:lnTo>
                  <a:lnTo>
                    <a:pt x="35" y="0"/>
                  </a:lnTo>
                  <a:lnTo>
                    <a:pt x="0" y="0"/>
                  </a:lnTo>
                  <a:lnTo>
                    <a:pt x="0" y="57"/>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noEditPoints="1"/>
            </p:cNvSpPr>
            <p:nvPr userDrawn="1"/>
          </p:nvSpPr>
          <p:spPr bwMode="auto">
            <a:xfrm>
              <a:off x="8162925" y="984250"/>
              <a:ext cx="550863" cy="477838"/>
            </a:xfrm>
            <a:custGeom>
              <a:avLst/>
              <a:gdLst>
                <a:gd name="T0" fmla="*/ 7 w 347"/>
                <a:gd name="T1" fmla="*/ 7 h 301"/>
                <a:gd name="T2" fmla="*/ 340 w 347"/>
                <a:gd name="T3" fmla="*/ 7 h 301"/>
                <a:gd name="T4" fmla="*/ 340 w 347"/>
                <a:gd name="T5" fmla="*/ 294 h 301"/>
                <a:gd name="T6" fmla="*/ 7 w 347"/>
                <a:gd name="T7" fmla="*/ 294 h 301"/>
                <a:gd name="T8" fmla="*/ 7 w 347"/>
                <a:gd name="T9" fmla="*/ 7 h 301"/>
                <a:gd name="T10" fmla="*/ 0 w 347"/>
                <a:gd name="T11" fmla="*/ 301 h 301"/>
                <a:gd name="T12" fmla="*/ 347 w 347"/>
                <a:gd name="T13" fmla="*/ 301 h 301"/>
                <a:gd name="T14" fmla="*/ 347 w 347"/>
                <a:gd name="T15" fmla="*/ 0 h 301"/>
                <a:gd name="T16" fmla="*/ 0 w 347"/>
                <a:gd name="T17" fmla="*/ 0 h 301"/>
                <a:gd name="T18" fmla="*/ 0 w 347"/>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01">
                  <a:moveTo>
                    <a:pt x="7" y="7"/>
                  </a:moveTo>
                  <a:lnTo>
                    <a:pt x="340" y="7"/>
                  </a:lnTo>
                  <a:lnTo>
                    <a:pt x="340" y="294"/>
                  </a:lnTo>
                  <a:lnTo>
                    <a:pt x="7" y="294"/>
                  </a:lnTo>
                  <a:lnTo>
                    <a:pt x="7" y="7"/>
                  </a:lnTo>
                  <a:close/>
                  <a:moveTo>
                    <a:pt x="0" y="301"/>
                  </a:moveTo>
                  <a:lnTo>
                    <a:pt x="347" y="301"/>
                  </a:lnTo>
                  <a:lnTo>
                    <a:pt x="347" y="0"/>
                  </a:lnTo>
                  <a:lnTo>
                    <a:pt x="0" y="0"/>
                  </a:lnTo>
                  <a:lnTo>
                    <a:pt x="0" y="301"/>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noEditPoints="1"/>
            </p:cNvSpPr>
            <p:nvPr userDrawn="1"/>
          </p:nvSpPr>
          <p:spPr bwMode="auto">
            <a:xfrm>
              <a:off x="8272463" y="1095375"/>
              <a:ext cx="90488" cy="90488"/>
            </a:xfrm>
            <a:custGeom>
              <a:avLst/>
              <a:gdLst>
                <a:gd name="T0" fmla="*/ 1595 w 3190"/>
                <a:gd name="T1" fmla="*/ 3198 h 3198"/>
                <a:gd name="T2" fmla="*/ 3190 w 3190"/>
                <a:gd name="T3" fmla="*/ 1598 h 3198"/>
                <a:gd name="T4" fmla="*/ 1595 w 3190"/>
                <a:gd name="T5" fmla="*/ 0 h 3198"/>
                <a:gd name="T6" fmla="*/ 0 w 3190"/>
                <a:gd name="T7" fmla="*/ 1598 h 3198"/>
                <a:gd name="T8" fmla="*/ 1595 w 3190"/>
                <a:gd name="T9" fmla="*/ 3198 h 3198"/>
                <a:gd name="T10" fmla="*/ 1595 w 3190"/>
                <a:gd name="T11" fmla="*/ 411 h 3198"/>
                <a:gd name="T12" fmla="*/ 2779 w 3190"/>
                <a:gd name="T13" fmla="*/ 1598 h 3198"/>
                <a:gd name="T14" fmla="*/ 1595 w 3190"/>
                <a:gd name="T15" fmla="*/ 2786 h 3198"/>
                <a:gd name="T16" fmla="*/ 411 w 3190"/>
                <a:gd name="T17" fmla="*/ 1598 h 3198"/>
                <a:gd name="T18" fmla="*/ 1595 w 3190"/>
                <a:gd name="T19" fmla="*/ 411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0" h="3198">
                  <a:moveTo>
                    <a:pt x="1595" y="3198"/>
                  </a:moveTo>
                  <a:cubicBezTo>
                    <a:pt x="2509" y="3198"/>
                    <a:pt x="3190" y="2512"/>
                    <a:pt x="3190" y="1598"/>
                  </a:cubicBezTo>
                  <a:cubicBezTo>
                    <a:pt x="3190" y="685"/>
                    <a:pt x="2509" y="0"/>
                    <a:pt x="1595" y="0"/>
                  </a:cubicBezTo>
                  <a:cubicBezTo>
                    <a:pt x="686" y="0"/>
                    <a:pt x="0" y="685"/>
                    <a:pt x="0" y="1598"/>
                  </a:cubicBezTo>
                  <a:cubicBezTo>
                    <a:pt x="0" y="2512"/>
                    <a:pt x="686" y="3198"/>
                    <a:pt x="1595" y="3198"/>
                  </a:cubicBezTo>
                  <a:moveTo>
                    <a:pt x="1595" y="411"/>
                  </a:moveTo>
                  <a:cubicBezTo>
                    <a:pt x="2281" y="411"/>
                    <a:pt x="2779" y="918"/>
                    <a:pt x="2779" y="1598"/>
                  </a:cubicBezTo>
                  <a:cubicBezTo>
                    <a:pt x="2779" y="2280"/>
                    <a:pt x="2281" y="2786"/>
                    <a:pt x="1595" y="2786"/>
                  </a:cubicBezTo>
                  <a:cubicBezTo>
                    <a:pt x="914" y="2786"/>
                    <a:pt x="411" y="2280"/>
                    <a:pt x="411" y="1598"/>
                  </a:cubicBezTo>
                  <a:cubicBezTo>
                    <a:pt x="411" y="918"/>
                    <a:pt x="914" y="411"/>
                    <a:pt x="1595" y="411"/>
                  </a:cubicBezTo>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userDrawn="1"/>
          </p:nvSpPr>
          <p:spPr bwMode="auto">
            <a:xfrm>
              <a:off x="8407400" y="1095375"/>
              <a:ext cx="80963" cy="90488"/>
            </a:xfrm>
            <a:custGeom>
              <a:avLst/>
              <a:gdLst>
                <a:gd name="T0" fmla="*/ 8 w 51"/>
                <a:gd name="T1" fmla="*/ 12 h 57"/>
                <a:gd name="T2" fmla="*/ 44 w 51"/>
                <a:gd name="T3" fmla="*/ 57 h 57"/>
                <a:gd name="T4" fmla="*/ 51 w 51"/>
                <a:gd name="T5" fmla="*/ 57 h 57"/>
                <a:gd name="T6" fmla="*/ 51 w 51"/>
                <a:gd name="T7" fmla="*/ 0 h 57"/>
                <a:gd name="T8" fmla="*/ 44 w 51"/>
                <a:gd name="T9" fmla="*/ 0 h 57"/>
                <a:gd name="T10" fmla="*/ 44 w 51"/>
                <a:gd name="T11" fmla="*/ 44 h 57"/>
                <a:gd name="T12" fmla="*/ 7 w 51"/>
                <a:gd name="T13" fmla="*/ 0 h 57"/>
                <a:gd name="T14" fmla="*/ 0 w 51"/>
                <a:gd name="T15" fmla="*/ 0 h 57"/>
                <a:gd name="T16" fmla="*/ 0 w 51"/>
                <a:gd name="T17" fmla="*/ 57 h 57"/>
                <a:gd name="T18" fmla="*/ 8 w 51"/>
                <a:gd name="T19" fmla="*/ 57 h 57"/>
                <a:gd name="T20" fmla="*/ 8 w 51"/>
                <a:gd name="T21"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7">
                  <a:moveTo>
                    <a:pt x="8" y="12"/>
                  </a:moveTo>
                  <a:lnTo>
                    <a:pt x="44" y="57"/>
                  </a:lnTo>
                  <a:lnTo>
                    <a:pt x="51" y="57"/>
                  </a:lnTo>
                  <a:lnTo>
                    <a:pt x="51" y="0"/>
                  </a:lnTo>
                  <a:lnTo>
                    <a:pt x="44" y="0"/>
                  </a:lnTo>
                  <a:lnTo>
                    <a:pt x="44" y="44"/>
                  </a:lnTo>
                  <a:lnTo>
                    <a:pt x="7" y="0"/>
                  </a:lnTo>
                  <a:lnTo>
                    <a:pt x="0" y="0"/>
                  </a:lnTo>
                  <a:lnTo>
                    <a:pt x="0" y="57"/>
                  </a:lnTo>
                  <a:lnTo>
                    <a:pt x="8" y="57"/>
                  </a:lnTo>
                  <a:lnTo>
                    <a:pt x="8" y="12"/>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2"/>
            <p:cNvSpPr>
              <a:spLocks noChangeArrowheads="1"/>
            </p:cNvSpPr>
            <p:nvPr userDrawn="1"/>
          </p:nvSpPr>
          <p:spPr bwMode="auto">
            <a:xfrm>
              <a:off x="8382000" y="1260475"/>
              <a:ext cx="11113" cy="90488"/>
            </a:xfrm>
            <a:prstGeom prst="rect">
              <a:avLst/>
            </a:prstGeom>
            <a:solidFill>
              <a:srgbClr val="00A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extBox 12"/>
          <p:cNvSpPr txBox="1"/>
          <p:nvPr/>
        </p:nvSpPr>
        <p:spPr>
          <a:xfrm>
            <a:off x="2521838" y="423846"/>
            <a:ext cx="5975360" cy="2123658"/>
          </a:xfrm>
          <a:prstGeom prst="rect">
            <a:avLst/>
          </a:prstGeom>
          <a:noFill/>
        </p:spPr>
        <p:txBody>
          <a:bodyPr wrap="square" rtlCol="0">
            <a:spAutoFit/>
          </a:bodyPr>
          <a:lstStyle/>
          <a:p>
            <a:pPr algn="just"/>
            <a:r>
              <a:rPr lang="en-GB" sz="1100" dirty="0" err="1">
                <a:solidFill>
                  <a:schemeClr val="bg1"/>
                </a:solidFill>
                <a:latin typeface="Fakt Slab Pro Lt" panose="02000000000000000000" pitchFamily="2" charset="0"/>
              </a:rPr>
              <a:t>Alle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gegevens</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afkomstig</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uit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onderzoek</a:t>
            </a:r>
            <a:r>
              <a:rPr lang="en-GB" sz="1100" dirty="0">
                <a:solidFill>
                  <a:schemeClr val="bg1"/>
                </a:solidFill>
                <a:latin typeface="Fakt Slab Pro Lt" panose="02000000000000000000" pitchFamily="2" charset="0"/>
              </a:rPr>
              <a:t> door The </a:t>
            </a:r>
            <a:r>
              <a:rPr lang="en-GB" sz="1100" dirty="0" err="1">
                <a:solidFill>
                  <a:schemeClr val="bg1"/>
                </a:solidFill>
                <a:latin typeface="Fakt Slab Pro Lt" panose="02000000000000000000" pitchFamily="2" charset="0"/>
              </a:rPr>
              <a:t>OneLife</a:t>
            </a:r>
            <a:r>
              <a:rPr lang="en-GB" sz="1100" dirty="0">
                <a:solidFill>
                  <a:schemeClr val="bg1"/>
                </a:solidFill>
                <a:latin typeface="Fakt Slab Pro Lt" panose="02000000000000000000" pitchFamily="2" charset="0"/>
              </a:rPr>
              <a:t> Company S.A. </a:t>
            </a:r>
            <a:r>
              <a:rPr lang="en-GB" sz="1100" dirty="0" err="1">
                <a:solidFill>
                  <a:schemeClr val="bg1"/>
                </a:solidFill>
                <a:latin typeface="Fakt Slab Pro Lt" panose="02000000000000000000" pitchFamily="2" charset="0"/>
              </a:rPr>
              <a:t>Bron</a:t>
            </a:r>
            <a:r>
              <a:rPr lang="en-GB" sz="1100" dirty="0">
                <a:solidFill>
                  <a:schemeClr val="bg1"/>
                </a:solidFill>
                <a:latin typeface="Fakt Slab Pro Lt" panose="02000000000000000000" pitchFamily="2" charset="0"/>
              </a:rPr>
              <a:t>: Scorpio Partnership, The </a:t>
            </a:r>
            <a:r>
              <a:rPr lang="en-GB" sz="1100" dirty="0" err="1">
                <a:solidFill>
                  <a:schemeClr val="bg1"/>
                </a:solidFill>
                <a:latin typeface="Fakt Slab Pro Lt" panose="02000000000000000000" pitchFamily="2" charset="0"/>
              </a:rPr>
              <a:t>OneLife</a:t>
            </a:r>
            <a:r>
              <a:rPr lang="en-GB" sz="1100" dirty="0">
                <a:solidFill>
                  <a:schemeClr val="bg1"/>
                </a:solidFill>
                <a:latin typeface="Fakt Slab Pro Lt" panose="02000000000000000000" pitchFamily="2" charset="0"/>
              </a:rPr>
              <a:t> Company S.A. Copyright </a:t>
            </a:r>
            <a:r>
              <a:rPr lang="en-GB" sz="1100" dirty="0" smtClean="0">
                <a:solidFill>
                  <a:schemeClr val="bg1"/>
                </a:solidFill>
                <a:latin typeface="Fakt Slab Pro Lt" panose="02000000000000000000" pitchFamily="2" charset="0"/>
              </a:rPr>
              <a:t>2018. </a:t>
            </a:r>
            <a:r>
              <a:rPr lang="en-GB" sz="1100" dirty="0" err="1">
                <a:solidFill>
                  <a:schemeClr val="bg1"/>
                </a:solidFill>
                <a:latin typeface="Fakt Slab Pro Lt" panose="02000000000000000000" pitchFamily="2" charset="0"/>
              </a:rPr>
              <a:t>Alle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rechten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voorbehouden</a:t>
            </a:r>
            <a:r>
              <a:rPr lang="en-GB" sz="1100" dirty="0">
                <a:solidFill>
                  <a:schemeClr val="bg1"/>
                </a:solidFill>
                <a:latin typeface="Fakt Slab Pro Lt" panose="02000000000000000000" pitchFamily="2" charset="0"/>
              </a:rPr>
              <a:t>.</a:t>
            </a:r>
          </a:p>
          <a:p>
            <a:pPr algn="just"/>
            <a:endParaRPr lang="nl-BE" sz="1100" dirty="0">
              <a:solidFill>
                <a:schemeClr val="bg1"/>
              </a:solidFill>
              <a:latin typeface="Fakt Slab Pro Lt" panose="02000000000000000000" pitchFamily="2" charset="0"/>
            </a:endParaRPr>
          </a:p>
          <a:p>
            <a:pPr algn="just"/>
            <a:r>
              <a:rPr lang="en-GB" sz="1100" dirty="0">
                <a:solidFill>
                  <a:schemeClr val="bg1"/>
                </a:solidFill>
                <a:latin typeface="Fakt Slab Pro Lt" panose="02000000000000000000" pitchFamily="2" charset="0"/>
              </a:rPr>
              <a:t>The </a:t>
            </a:r>
            <a:r>
              <a:rPr lang="en-GB" sz="1100" dirty="0" err="1">
                <a:solidFill>
                  <a:schemeClr val="bg1"/>
                </a:solidFill>
                <a:latin typeface="Fakt Slab Pro Lt" panose="02000000000000000000" pitchFamily="2" charset="0"/>
              </a:rPr>
              <a:t>OneLife</a:t>
            </a:r>
            <a:r>
              <a:rPr lang="en-GB" sz="1100" dirty="0">
                <a:solidFill>
                  <a:schemeClr val="bg1"/>
                </a:solidFill>
                <a:latin typeface="Fakt Slab Pro Lt" panose="02000000000000000000" pitchFamily="2" charset="0"/>
              </a:rPr>
              <a:t> Company S.A. is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toonaangevende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aanbieder</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oplossingen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voor</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vermogensbeheer</a:t>
            </a:r>
            <a:r>
              <a:rPr lang="en-GB" sz="1100" dirty="0">
                <a:solidFill>
                  <a:schemeClr val="bg1"/>
                </a:solidFill>
                <a:latin typeface="Fakt Slab Pro Lt" panose="02000000000000000000" pitchFamily="2" charset="0"/>
              </a:rPr>
              <a:t> over de </a:t>
            </a:r>
            <a:r>
              <a:rPr lang="en-GB" sz="1100" dirty="0" err="1">
                <a:solidFill>
                  <a:schemeClr val="bg1"/>
                </a:solidFill>
                <a:latin typeface="Fakt Slab Pro Lt" panose="02000000000000000000" pitchFamily="2" charset="0"/>
              </a:rPr>
              <a:t>grenzen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heen</a:t>
            </a:r>
            <a:r>
              <a:rPr lang="en-GB" sz="1100" dirty="0">
                <a:solidFill>
                  <a:schemeClr val="bg1"/>
                </a:solidFill>
                <a:latin typeface="Fakt Slab Pro Lt" panose="02000000000000000000" pitchFamily="2" charset="0"/>
              </a:rPr>
              <a:t>, via het </a:t>
            </a:r>
            <a:r>
              <a:rPr lang="en-GB" sz="1100" dirty="0" err="1">
                <a:solidFill>
                  <a:schemeClr val="bg1"/>
                </a:solidFill>
                <a:latin typeface="Fakt Slab Pro Lt" panose="02000000000000000000" pitchFamily="2" charset="0"/>
              </a:rPr>
              <a:t>gebruik</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privébeleggingen</a:t>
            </a:r>
            <a:r>
              <a:rPr lang="en-GB" sz="1100" dirty="0">
                <a:solidFill>
                  <a:schemeClr val="bg1"/>
                </a:solidFill>
                <a:latin typeface="Fakt Slab Pro Lt" panose="02000000000000000000" pitchFamily="2" charset="0"/>
              </a:rPr>
              <a:t> en </a:t>
            </a:r>
            <a:r>
              <a:rPr lang="en-US" sz="1100" dirty="0">
                <a:solidFill>
                  <a:schemeClr val="bg1"/>
                </a:solidFill>
                <a:latin typeface="Fakt Slab Pro Lt" panose="02000000000000000000" pitchFamily="2" charset="0"/>
              </a:rPr>
              <a:t>unit-linked</a:t>
            </a:r>
            <a:r>
              <a:rPr lang="en-GB" sz="1100" dirty="0" smtClean="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levensverzekeringsproducten</a:t>
            </a:r>
            <a:r>
              <a:rPr lang="en-GB" sz="1100" dirty="0">
                <a:solidFill>
                  <a:schemeClr val="bg1"/>
                </a:solidFill>
                <a:latin typeface="Fakt Slab Pro Lt" panose="02000000000000000000" pitchFamily="2" charset="0"/>
              </a:rPr>
              <a:t>, die </a:t>
            </a:r>
            <a:r>
              <a:rPr lang="en-GB" sz="1100" dirty="0" err="1">
                <a:solidFill>
                  <a:schemeClr val="bg1"/>
                </a:solidFill>
                <a:latin typeface="Fakt Slab Pro Lt" panose="02000000000000000000" pitchFamily="2" charset="0"/>
              </a:rPr>
              <a:t>staat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voor</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uitmuntendheid</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transparantie</a:t>
            </a:r>
            <a:r>
              <a:rPr lang="en-GB" sz="1100" dirty="0">
                <a:solidFill>
                  <a:schemeClr val="bg1"/>
                </a:solidFill>
                <a:latin typeface="Fakt Slab Pro Lt" panose="02000000000000000000" pitchFamily="2" charset="0"/>
              </a:rPr>
              <a:t> en </a:t>
            </a:r>
            <a:r>
              <a:rPr lang="en-GB" sz="1100" dirty="0" err="1" smtClean="0">
                <a:solidFill>
                  <a:schemeClr val="bg1"/>
                </a:solidFill>
                <a:latin typeface="Fakt Slab Pro Lt" panose="02000000000000000000" pitchFamily="2" charset="0"/>
              </a:rPr>
              <a:t>naleving</a:t>
            </a:r>
            <a:r>
              <a:rPr lang="nl-NL" sz="1100" dirty="0">
                <a:solidFill>
                  <a:schemeClr val="bg1"/>
                </a:solidFill>
                <a:latin typeface="Fakt Slab Pro Lt" panose="02000000000000000000" pitchFamily="2" charset="0"/>
              </a:rPr>
              <a:t> van de regels</a:t>
            </a:r>
            <a:r>
              <a:rPr lang="nl-NL" sz="1100" dirty="0" smtClean="0">
                <a:solidFill>
                  <a:schemeClr val="bg1"/>
                </a:solidFill>
                <a:latin typeface="Fakt Slab Pro Lt" panose="02000000000000000000" pitchFamily="2" charset="0"/>
              </a:rPr>
              <a:t>.</a:t>
            </a:r>
            <a:r>
              <a:rPr lang="en-GB" sz="1100" dirty="0" smtClean="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Wij</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verbinden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ons</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ertoe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onze</a:t>
            </a:r>
            <a:r>
              <a:rPr lang="en-GB" sz="1100" dirty="0">
                <a:solidFill>
                  <a:schemeClr val="bg1"/>
                </a:solidFill>
                <a:latin typeface="Fakt Slab Pro Lt" panose="02000000000000000000" pitchFamily="2" charset="0"/>
              </a:rPr>
              <a:t> partners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uitstekende</a:t>
            </a:r>
            <a:r>
              <a:rPr lang="en-GB" sz="1100" dirty="0">
                <a:solidFill>
                  <a:schemeClr val="bg1"/>
                </a:solidFill>
                <a:latin typeface="Fakt Slab Pro Lt" panose="02000000000000000000" pitchFamily="2" charset="0"/>
              </a:rPr>
              <a:t> service en </a:t>
            </a:r>
            <a:r>
              <a:rPr lang="en-GB" sz="1100" dirty="0" err="1">
                <a:solidFill>
                  <a:schemeClr val="bg1"/>
                </a:solidFill>
                <a:latin typeface="Fakt Slab Pro Lt" panose="02000000000000000000" pitchFamily="2" charset="0"/>
              </a:rPr>
              <a:t>oplossingen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te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bieden</a:t>
            </a:r>
            <a:r>
              <a:rPr lang="en-GB" sz="1100" dirty="0">
                <a:solidFill>
                  <a:schemeClr val="bg1"/>
                </a:solidFill>
                <a:latin typeface="Fakt Slab Pro Lt" panose="02000000000000000000" pitchFamily="2" charset="0"/>
              </a:rPr>
              <a:t> </a:t>
            </a:r>
            <a:r>
              <a:rPr lang="en-GB" sz="1100" dirty="0" err="1" smtClean="0">
                <a:solidFill>
                  <a:schemeClr val="bg1"/>
                </a:solidFill>
                <a:latin typeface="Fakt Slab Pro Lt" panose="02000000000000000000" pitchFamily="2" charset="0"/>
              </a:rPr>
              <a:t>om</a:t>
            </a:r>
            <a:r>
              <a:rPr lang="en-GB" sz="1100" dirty="0" smtClean="0">
                <a:solidFill>
                  <a:schemeClr val="bg1"/>
                </a:solidFill>
                <a:latin typeface="Fakt Slab Pro Lt" panose="02000000000000000000" pitchFamily="2" charset="0"/>
              </a:rPr>
              <a:t> </a:t>
            </a:r>
            <a:r>
              <a:rPr lang="fi-FI" sz="1100" dirty="0" err="1" smtClean="0">
                <a:solidFill>
                  <a:schemeClr val="bg1"/>
                </a:solidFill>
                <a:latin typeface="Fakt Slab Pro Lt" panose="02000000000000000000" pitchFamily="2" charset="0"/>
              </a:rPr>
              <a:t>aan</a:t>
            </a:r>
            <a:r>
              <a:rPr lang="fi-FI" sz="1100" dirty="0" smtClean="0">
                <a:solidFill>
                  <a:schemeClr val="bg1"/>
                </a:solidFill>
                <a:latin typeface="Fakt Slab Pro Lt" panose="02000000000000000000" pitchFamily="2" charset="0"/>
              </a:rPr>
              <a:t> </a:t>
            </a:r>
            <a:r>
              <a:rPr lang="en-GB" sz="1100" dirty="0" smtClean="0">
                <a:solidFill>
                  <a:schemeClr val="bg1"/>
                </a:solidFill>
                <a:latin typeface="Fakt Slab Pro Lt" panose="02000000000000000000" pitchFamily="2" charset="0"/>
              </a:rPr>
              <a:t> </a:t>
            </a:r>
            <a:r>
              <a:rPr lang="en-GB" sz="1100" dirty="0">
                <a:solidFill>
                  <a:schemeClr val="bg1"/>
                </a:solidFill>
                <a:latin typeface="Fakt Slab Pro Lt" panose="02000000000000000000" pitchFamily="2" charset="0"/>
              </a:rPr>
              <a:t>de steeds </a:t>
            </a:r>
            <a:r>
              <a:rPr lang="en-GB" sz="1100" dirty="0" err="1">
                <a:solidFill>
                  <a:schemeClr val="bg1"/>
                </a:solidFill>
                <a:latin typeface="Fakt Slab Pro Lt" panose="02000000000000000000" pitchFamily="2" charset="0"/>
              </a:rPr>
              <a:t>complexere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behoeften</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hun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vermogende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cliënten</a:t>
            </a:r>
            <a:r>
              <a:rPr lang="en-GB" sz="1100" dirty="0">
                <a:solidFill>
                  <a:schemeClr val="bg1"/>
                </a:solidFill>
                <a:latin typeface="Fakt Slab Pro Lt" panose="02000000000000000000" pitchFamily="2" charset="0"/>
              </a:rPr>
              <a:t> op het </a:t>
            </a:r>
            <a:r>
              <a:rPr lang="en-GB" sz="1100" dirty="0" err="1">
                <a:solidFill>
                  <a:schemeClr val="bg1"/>
                </a:solidFill>
                <a:latin typeface="Fakt Slab Pro Lt" panose="02000000000000000000" pitchFamily="2" charset="0"/>
              </a:rPr>
              <a:t>vlak</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financiële</a:t>
            </a:r>
            <a:r>
              <a:rPr lang="en-GB" sz="1100" dirty="0">
                <a:solidFill>
                  <a:schemeClr val="bg1"/>
                </a:solidFill>
                <a:latin typeface="Fakt Slab Pro Lt" panose="02000000000000000000" pitchFamily="2" charset="0"/>
              </a:rPr>
              <a:t> planning en </a:t>
            </a:r>
            <a:r>
              <a:rPr lang="en-GB" sz="1100" dirty="0" err="1">
                <a:solidFill>
                  <a:schemeClr val="bg1"/>
                </a:solidFill>
                <a:latin typeface="Fakt Slab Pro Lt" panose="02000000000000000000" pitchFamily="2" charset="0"/>
              </a:rPr>
              <a:t>vermogensstructurering</a:t>
            </a:r>
            <a:r>
              <a:rPr lang="en-GB" sz="1100" dirty="0">
                <a:solidFill>
                  <a:schemeClr val="bg1"/>
                </a:solidFill>
                <a:latin typeface="Fakt Slab Pro Lt" panose="02000000000000000000" pitchFamily="2" charset="0"/>
              </a:rPr>
              <a:t> </a:t>
            </a:r>
            <a:r>
              <a:rPr lang="nl-NL" sz="1100" dirty="0">
                <a:solidFill>
                  <a:schemeClr val="bg1"/>
                </a:solidFill>
                <a:latin typeface="Fakt Slab Pro Lt" panose="02000000000000000000" pitchFamily="2" charset="0"/>
              </a:rPr>
              <a:t>tegemoet te komen</a:t>
            </a:r>
            <a:r>
              <a:rPr lang="en-GB" sz="1100" dirty="0" smtClean="0">
                <a:solidFill>
                  <a:schemeClr val="bg1"/>
                </a:solidFill>
                <a:latin typeface="Fakt Slab Pro Lt" panose="02000000000000000000" pitchFamily="2" charset="0"/>
              </a:rPr>
              <a:t>.</a:t>
            </a:r>
            <a:endParaRPr lang="en-US" sz="1100" dirty="0">
              <a:solidFill>
                <a:schemeClr val="bg1"/>
              </a:solidFill>
              <a:latin typeface="Fakt Slab Pro Lt" panose="02000000000000000000" pitchFamily="2" charset="0"/>
            </a:endParaRPr>
          </a:p>
          <a:p>
            <a:pPr algn="just"/>
            <a:r>
              <a:rPr lang="en-US" sz="1100" dirty="0">
                <a:solidFill>
                  <a:schemeClr val="bg1"/>
                </a:solidFill>
                <a:latin typeface="Fakt Slab Pro Lt" panose="02000000000000000000" pitchFamily="2" charset="0"/>
              </a:rPr>
              <a:t> </a:t>
            </a:r>
            <a:endParaRPr lang="en-US" sz="1100" dirty="0" smtClean="0">
              <a:solidFill>
                <a:schemeClr val="bg1"/>
              </a:solidFill>
              <a:latin typeface="Fakt Slab Pro Lt" panose="02000000000000000000" pitchFamily="2" charset="0"/>
            </a:endParaRPr>
          </a:p>
          <a:p>
            <a:pPr algn="just"/>
            <a:endParaRPr lang="en-US" sz="1100" dirty="0">
              <a:solidFill>
                <a:schemeClr val="bg1"/>
              </a:solidFill>
              <a:latin typeface="Fakt Slab Pro Lt" panose="02000000000000000000" pitchFamily="2" charset="0"/>
            </a:endParaRPr>
          </a:p>
          <a:p>
            <a:pPr algn="just"/>
            <a:r>
              <a:rPr lang="en-GB" sz="1100" dirty="0" err="1">
                <a:solidFill>
                  <a:schemeClr val="bg1"/>
                </a:solidFill>
                <a:latin typeface="Fakt Slab Pro Lt" panose="02000000000000000000" pitchFamily="2" charset="0"/>
              </a:rPr>
              <a:t>Voor</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meer</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informatie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kunt</a:t>
            </a:r>
            <a:r>
              <a:rPr lang="en-GB" sz="1100" dirty="0">
                <a:solidFill>
                  <a:schemeClr val="bg1"/>
                </a:solidFill>
                <a:latin typeface="Fakt Slab Pro Lt" panose="02000000000000000000" pitchFamily="2" charset="0"/>
              </a:rPr>
              <a:t> u </a:t>
            </a:r>
            <a:r>
              <a:rPr lang="en-GB" sz="1100" dirty="0" err="1">
                <a:solidFill>
                  <a:schemeClr val="bg1"/>
                </a:solidFill>
                <a:latin typeface="Fakt Slab Pro Lt" panose="02000000000000000000" pitchFamily="2" charset="0"/>
              </a:rPr>
              <a:t>terecht</a:t>
            </a:r>
            <a:r>
              <a:rPr lang="en-GB" sz="1100" dirty="0">
                <a:solidFill>
                  <a:schemeClr val="bg1"/>
                </a:solidFill>
                <a:latin typeface="Fakt Slab Pro Lt" panose="02000000000000000000" pitchFamily="2" charset="0"/>
              </a:rPr>
              <a:t> op </a:t>
            </a:r>
            <a:r>
              <a:rPr lang="en-GB" sz="1100" dirty="0" err="1">
                <a:solidFill>
                  <a:schemeClr val="bg1"/>
                </a:solidFill>
                <a:latin typeface="Fakt Slab Pro Lt" panose="02000000000000000000" pitchFamily="2" charset="0"/>
              </a:rPr>
              <a:t>www.onelife.eu.com</a:t>
            </a:r>
            <a:endParaRPr lang="en-GB" sz="1100" dirty="0">
              <a:solidFill>
                <a:schemeClr val="bg1"/>
              </a:solidFill>
              <a:latin typeface="Fakt Slab Pro Lt" panose="02000000000000000000" pitchFamily="2" charset="0"/>
            </a:endParaRPr>
          </a:p>
        </p:txBody>
      </p:sp>
      <p:sp>
        <p:nvSpPr>
          <p:cNvPr id="15" name="TextBox 14"/>
          <p:cNvSpPr txBox="1"/>
          <p:nvPr/>
        </p:nvSpPr>
        <p:spPr>
          <a:xfrm>
            <a:off x="395536" y="4509120"/>
            <a:ext cx="8173670" cy="1785104"/>
          </a:xfrm>
          <a:prstGeom prst="rect">
            <a:avLst/>
          </a:prstGeom>
          <a:noFill/>
        </p:spPr>
        <p:txBody>
          <a:bodyPr wrap="square" rtlCol="0">
            <a:spAutoFit/>
          </a:bodyPr>
          <a:lstStyle/>
          <a:p>
            <a:r>
              <a:rPr lang="nl-NL" sz="1000" dirty="0">
                <a:solidFill>
                  <a:schemeClr val="bg1"/>
                </a:solidFill>
                <a:latin typeface="Fakt Slab Pro Lt" panose="02000000000000000000" pitchFamily="2" charset="0"/>
              </a:rPr>
              <a:t>De inhoud van dit e-boek is enkel bestemd als algemene leidraad voor de lezer over de markt van vermogensbeheer en de diensten die worden aangeboden door The </a:t>
            </a:r>
            <a:r>
              <a:rPr lang="nl-NL" sz="1000" dirty="0" err="1">
                <a:solidFill>
                  <a:schemeClr val="bg1"/>
                </a:solidFill>
                <a:latin typeface="Fakt Slab Pro Lt" panose="02000000000000000000" pitchFamily="2" charset="0"/>
              </a:rPr>
              <a:t>OneLife</a:t>
            </a:r>
            <a:r>
              <a:rPr lang="nl-NL" sz="1000" dirty="0">
                <a:solidFill>
                  <a:schemeClr val="bg1"/>
                </a:solidFill>
                <a:latin typeface="Fakt Slab Pro Lt" panose="02000000000000000000" pitchFamily="2" charset="0"/>
              </a:rPr>
              <a:t> Company S.A., </a:t>
            </a:r>
            <a:r>
              <a:rPr lang="nl-NL" sz="1000" dirty="0" smtClean="0">
                <a:solidFill>
                  <a:schemeClr val="bg1"/>
                </a:solidFill>
                <a:latin typeface="Fakt Slab Pro Lt" panose="02000000000000000000" pitchFamily="2" charset="0"/>
              </a:rPr>
              <a:t>haar dochters </a:t>
            </a:r>
            <a:r>
              <a:rPr lang="nl-NL" sz="1000" dirty="0">
                <a:solidFill>
                  <a:schemeClr val="bg1"/>
                </a:solidFill>
                <a:latin typeface="Fakt Slab Pro Lt" panose="02000000000000000000" pitchFamily="2" charset="0"/>
              </a:rPr>
              <a:t>en aangesloten bedrijven. De informatie in dit e-boek is geheel afkomstig uit onderzoek geleid door The </a:t>
            </a:r>
            <a:r>
              <a:rPr lang="nl-NL" sz="1000" dirty="0" err="1">
                <a:solidFill>
                  <a:schemeClr val="bg1"/>
                </a:solidFill>
                <a:latin typeface="Fakt Slab Pro Lt" panose="02000000000000000000" pitchFamily="2" charset="0"/>
              </a:rPr>
              <a:t>OneLife</a:t>
            </a:r>
            <a:r>
              <a:rPr lang="nl-NL" sz="1000" dirty="0">
                <a:solidFill>
                  <a:schemeClr val="bg1"/>
                </a:solidFill>
                <a:latin typeface="Fakt Slab Pro Lt" panose="02000000000000000000" pitchFamily="2" charset="0"/>
              </a:rPr>
              <a:t> Company S.A. en is niet bedoeld als een mening van The </a:t>
            </a:r>
            <a:r>
              <a:rPr lang="nl-NL" sz="1000" dirty="0" err="1">
                <a:solidFill>
                  <a:schemeClr val="bg1"/>
                </a:solidFill>
                <a:latin typeface="Fakt Slab Pro Lt" panose="02000000000000000000" pitchFamily="2" charset="0"/>
              </a:rPr>
              <a:t>OneLife</a:t>
            </a:r>
            <a:r>
              <a:rPr lang="nl-NL" sz="1000" dirty="0">
                <a:solidFill>
                  <a:schemeClr val="bg1"/>
                </a:solidFill>
                <a:latin typeface="Fakt Slab Pro Lt" panose="02000000000000000000" pitchFamily="2" charset="0"/>
              </a:rPr>
              <a:t> Company S.A. over de diensten van Vermogensbeheerders of als aanbod of aansporing voor de aankoop of verkoop van een levensverzekeringsproduct. De informatie is ook niet bedoeld als een of andere vorm van juridisch, fiscaal of beleggingsadvies en mag bijgevolg enkel worden gebruikt in combinatie met aangepast professioneel advies van een geschikte, bevoegde professionele bron. The </a:t>
            </a:r>
            <a:r>
              <a:rPr lang="nl-NL" sz="1000" dirty="0" err="1">
                <a:solidFill>
                  <a:schemeClr val="bg1"/>
                </a:solidFill>
                <a:latin typeface="Fakt Slab Pro Lt" panose="02000000000000000000" pitchFamily="2" charset="0"/>
              </a:rPr>
              <a:t>OneLife</a:t>
            </a:r>
            <a:r>
              <a:rPr lang="nl-NL" sz="1000" dirty="0">
                <a:solidFill>
                  <a:schemeClr val="bg1"/>
                </a:solidFill>
                <a:latin typeface="Fakt Slab Pro Lt" panose="02000000000000000000" pitchFamily="2" charset="0"/>
              </a:rPr>
              <a:t> Company S.A., </a:t>
            </a:r>
            <a:r>
              <a:rPr lang="nl-NL" sz="1000" dirty="0" smtClean="0">
                <a:solidFill>
                  <a:schemeClr val="bg1"/>
                </a:solidFill>
                <a:latin typeface="Fakt Slab Pro Lt" panose="02000000000000000000" pitchFamily="2" charset="0"/>
              </a:rPr>
              <a:t>haar aangesloten </a:t>
            </a:r>
            <a:r>
              <a:rPr lang="nl-NL" sz="1000" dirty="0">
                <a:solidFill>
                  <a:schemeClr val="bg1"/>
                </a:solidFill>
                <a:latin typeface="Fakt Slab Pro Lt" panose="02000000000000000000" pitchFamily="2" charset="0"/>
              </a:rPr>
              <a:t>bedrijven en dochters kunnen niet garanderen dat de informatie in dit e-boek volledig, accuraat of actueel is. The </a:t>
            </a:r>
            <a:r>
              <a:rPr lang="nl-NL" sz="1000" dirty="0" err="1">
                <a:solidFill>
                  <a:schemeClr val="bg1"/>
                </a:solidFill>
                <a:latin typeface="Fakt Slab Pro Lt" panose="02000000000000000000" pitchFamily="2" charset="0"/>
              </a:rPr>
              <a:t>OneLife</a:t>
            </a:r>
            <a:r>
              <a:rPr lang="nl-NL" sz="1000" dirty="0">
                <a:solidFill>
                  <a:schemeClr val="bg1"/>
                </a:solidFill>
                <a:latin typeface="Fakt Slab Pro Lt" panose="02000000000000000000" pitchFamily="2" charset="0"/>
              </a:rPr>
              <a:t> Company S.A. wijst bijgevolg elke vorm van aansprakelijkheid af ten opzichte van personen met betrekking tot oorzaak of gevolg van welke aard dan ook, een of andere opinie of anderszins, die aangenomen of afgewezen wordt, geheel of gedeeltelijk afgaande op alle of een deel van de inhoud van het onderzoek dat door The </a:t>
            </a:r>
            <a:r>
              <a:rPr lang="nl-NL" sz="1000" dirty="0" err="1">
                <a:solidFill>
                  <a:schemeClr val="bg1"/>
                </a:solidFill>
                <a:latin typeface="Fakt Slab Pro Lt" panose="02000000000000000000" pitchFamily="2" charset="0"/>
              </a:rPr>
              <a:t>OneLife</a:t>
            </a:r>
            <a:r>
              <a:rPr lang="nl-NL" sz="1000" dirty="0">
                <a:solidFill>
                  <a:schemeClr val="bg1"/>
                </a:solidFill>
                <a:latin typeface="Fakt Slab Pro Lt" panose="02000000000000000000" pitchFamily="2" charset="0"/>
              </a:rPr>
              <a:t> Company S.A. werd gevoerd en op basis van dit e-boek, gebaseerd op de bevindingen van het onderzoeken </a:t>
            </a:r>
            <a:r>
              <a:rPr lang="nl-NL" sz="1000" dirty="0" smtClean="0">
                <a:solidFill>
                  <a:schemeClr val="bg1"/>
                </a:solidFill>
                <a:latin typeface="Fakt Slab Pro Lt" panose="02000000000000000000" pitchFamily="2" charset="0"/>
              </a:rPr>
              <a:t>en de </a:t>
            </a:r>
            <a:r>
              <a:rPr lang="nl-NL" sz="1000" dirty="0">
                <a:solidFill>
                  <a:schemeClr val="bg1"/>
                </a:solidFill>
                <a:latin typeface="Fakt Slab Pro Lt" panose="02000000000000000000" pitchFamily="2" charset="0"/>
              </a:rPr>
              <a:t>inhoud van deze </a:t>
            </a:r>
            <a:r>
              <a:rPr lang="nl-NL" sz="1000" dirty="0" smtClean="0">
                <a:solidFill>
                  <a:schemeClr val="bg1"/>
                </a:solidFill>
                <a:latin typeface="Fakt Slab Pro Lt" panose="02000000000000000000" pitchFamily="2" charset="0"/>
              </a:rPr>
              <a:t>infografiek.</a:t>
            </a:r>
            <a:endParaRPr lang="nl-NL" sz="1000" dirty="0">
              <a:solidFill>
                <a:schemeClr val="bg1"/>
              </a:solidFill>
              <a:latin typeface="Fakt Slab Pro Lt" panose="02000000000000000000" pitchFamily="2" charset="0"/>
            </a:endParaRPr>
          </a:p>
        </p:txBody>
      </p:sp>
    </p:spTree>
    <p:extLst>
      <p:ext uri="{BB962C8B-B14F-4D97-AF65-F5344CB8AC3E}">
        <p14:creationId xmlns:p14="http://schemas.microsoft.com/office/powerpoint/2010/main" val="882108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6869996"/>
            <a:chOff x="0" y="-1"/>
            <a:chExt cx="9144000" cy="6869996"/>
          </a:xfrm>
        </p:grpSpPr>
        <p:sp>
          <p:nvSpPr>
            <p:cNvPr id="4" name="Rectangle 3"/>
            <p:cNvSpPr/>
            <p:nvPr/>
          </p:nvSpPr>
          <p:spPr>
            <a:xfrm>
              <a:off x="0" y="-1"/>
              <a:ext cx="6300192" cy="6869995"/>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300192" y="0"/>
              <a:ext cx="2843808" cy="6869995"/>
            </a:xfrm>
            <a:prstGeom prst="rect">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844086" y="1690331"/>
            <a:ext cx="4590764" cy="923330"/>
          </a:xfrm>
          <a:prstGeom prst="rect">
            <a:avLst/>
          </a:prstGeom>
          <a:noFill/>
        </p:spPr>
        <p:txBody>
          <a:bodyPr wrap="square" rtlCol="0">
            <a:spAutoFit/>
          </a:bodyPr>
          <a:lstStyle/>
          <a:p>
            <a:pPr algn="ctr"/>
            <a:r>
              <a:rPr lang="nl-NL" dirty="0">
                <a:solidFill>
                  <a:schemeClr val="bg1"/>
                </a:solidFill>
                <a:latin typeface="Avenir Medium"/>
                <a:cs typeface="Avenir Medium"/>
              </a:rPr>
              <a:t>Waarom u de Levensverzekering zou moeten gebruiken </a:t>
            </a:r>
          </a:p>
          <a:p>
            <a:pPr algn="ctr"/>
            <a:r>
              <a:rPr lang="nl-NL" dirty="0">
                <a:solidFill>
                  <a:schemeClr val="bg1"/>
                </a:solidFill>
                <a:latin typeface="Avenir Medium"/>
                <a:cs typeface="Avenir Medium"/>
              </a:rPr>
              <a:t>voor </a:t>
            </a:r>
            <a:r>
              <a:rPr lang="nl-NL" dirty="0" smtClean="0">
                <a:solidFill>
                  <a:schemeClr val="bg1"/>
                </a:solidFill>
                <a:latin typeface="Avenir Medium"/>
                <a:cs typeface="Avenir Medium"/>
              </a:rPr>
              <a:t>successieplanning</a:t>
            </a:r>
            <a:endParaRPr lang="nl-NL" dirty="0">
              <a:solidFill>
                <a:schemeClr val="bg1"/>
              </a:solidFill>
              <a:latin typeface="Avenir Medium"/>
              <a:cs typeface="Avenir Medium"/>
            </a:endParaRPr>
          </a:p>
        </p:txBody>
      </p:sp>
      <p:sp>
        <p:nvSpPr>
          <p:cNvPr id="9" name="TextBox 8"/>
          <p:cNvSpPr txBox="1"/>
          <p:nvPr/>
        </p:nvSpPr>
        <p:spPr>
          <a:xfrm>
            <a:off x="1241884" y="2974258"/>
            <a:ext cx="3816424" cy="3231653"/>
          </a:xfrm>
          <a:prstGeom prst="rect">
            <a:avLst/>
          </a:prstGeom>
          <a:noFill/>
        </p:spPr>
        <p:txBody>
          <a:bodyPr wrap="square" rtlCol="0">
            <a:spAutoFit/>
          </a:bodyPr>
          <a:lstStyle/>
          <a:p>
            <a:r>
              <a:rPr lang="nl-NL" sz="1200" dirty="0">
                <a:solidFill>
                  <a:schemeClr val="bg1"/>
                </a:solidFill>
                <a:latin typeface="Fakt Slab Pro Lt" panose="02000000000000000000" pitchFamily="2" charset="0"/>
              </a:rPr>
              <a:t>Als het om vermogen gaat, is elk verhaal uniek.</a:t>
            </a:r>
          </a:p>
          <a:p>
            <a:endParaRPr lang="nl-NL" sz="1200" dirty="0">
              <a:solidFill>
                <a:schemeClr val="bg1"/>
              </a:solidFill>
              <a:latin typeface="Fakt Slab Pro Lt" panose="02000000000000000000" pitchFamily="2" charset="0"/>
            </a:endParaRPr>
          </a:p>
          <a:p>
            <a:r>
              <a:rPr lang="nl-NL" sz="1200" dirty="0">
                <a:solidFill>
                  <a:schemeClr val="bg1"/>
                </a:solidFill>
                <a:latin typeface="Fakt Slab Pro Lt" panose="02000000000000000000" pitchFamily="2" charset="0"/>
              </a:rPr>
              <a:t>Meer dan ooit streven mensen een leven op wereldschaal na, waarbij ze op zoek gaan naar kansen, vriendschappen en samenwerkingen in de vier windstreken. </a:t>
            </a:r>
          </a:p>
          <a:p>
            <a:endParaRPr lang="nl-NL" sz="1200" dirty="0">
              <a:solidFill>
                <a:schemeClr val="bg1"/>
              </a:solidFill>
              <a:latin typeface="Fakt Slab Pro Lt" panose="02000000000000000000" pitchFamily="2" charset="0"/>
            </a:endParaRPr>
          </a:p>
          <a:p>
            <a:r>
              <a:rPr lang="nl-NL" sz="1200" dirty="0">
                <a:solidFill>
                  <a:schemeClr val="bg1"/>
                </a:solidFill>
                <a:latin typeface="Fakt Slab Pro Lt" panose="02000000000000000000" pitchFamily="2" charset="0"/>
              </a:rPr>
              <a:t>Voor heel wat vermogensbeheerders is de </a:t>
            </a:r>
            <a:r>
              <a:rPr lang="nl-NL" sz="1200" dirty="0">
                <a:solidFill>
                  <a:srgbClr val="00AFD7"/>
                </a:solidFill>
                <a:latin typeface="Fakt Slab Pro Lt" panose="02000000000000000000" pitchFamily="2" charset="0"/>
              </a:rPr>
              <a:t>complexiteit</a:t>
            </a:r>
            <a:r>
              <a:rPr lang="nl-NL" sz="1200" dirty="0">
                <a:solidFill>
                  <a:schemeClr val="bg1"/>
                </a:solidFill>
                <a:latin typeface="Fakt Slab Pro Lt" panose="02000000000000000000" pitchFamily="2" charset="0"/>
              </a:rPr>
              <a:t> van internationale vermogens een </a:t>
            </a:r>
            <a:r>
              <a:rPr lang="nl-NL" sz="1200" dirty="0" smtClean="0">
                <a:solidFill>
                  <a:schemeClr val="bg1"/>
                </a:solidFill>
                <a:latin typeface="Fakt Slab Pro Lt" panose="02000000000000000000" pitchFamily="2" charset="0"/>
              </a:rPr>
              <a:t>moeilijke </a:t>
            </a:r>
            <a:r>
              <a:rPr lang="nl-NL" sz="1200" dirty="0" smtClean="0">
                <a:solidFill>
                  <a:srgbClr val="00AFD7"/>
                </a:solidFill>
                <a:latin typeface="Fakt Slab Pro Lt" panose="02000000000000000000" pitchFamily="2" charset="0"/>
              </a:rPr>
              <a:t>uitdaging</a:t>
            </a:r>
            <a:r>
              <a:rPr lang="nl-NL" sz="1200" dirty="0">
                <a:solidFill>
                  <a:schemeClr val="bg1"/>
                </a:solidFill>
                <a:latin typeface="Fakt Slab Pro Lt" panose="02000000000000000000" pitchFamily="2" charset="0"/>
              </a:rPr>
              <a:t>. Wij vinden dat dit moet beschouwd worden als </a:t>
            </a:r>
            <a:r>
              <a:rPr lang="nl-NL" sz="1200" dirty="0">
                <a:solidFill>
                  <a:srgbClr val="00AFD7"/>
                </a:solidFill>
                <a:latin typeface="Fakt Slab Pro Lt" panose="02000000000000000000" pitchFamily="2" charset="0"/>
              </a:rPr>
              <a:t>spannend</a:t>
            </a:r>
            <a:r>
              <a:rPr lang="nl-NL" sz="1200" dirty="0">
                <a:solidFill>
                  <a:schemeClr val="bg1"/>
                </a:solidFill>
                <a:latin typeface="Fakt Slab Pro Lt" panose="02000000000000000000" pitchFamily="2" charset="0"/>
              </a:rPr>
              <a:t> en </a:t>
            </a:r>
            <a:r>
              <a:rPr lang="nl-NL" sz="1200" dirty="0">
                <a:solidFill>
                  <a:srgbClr val="00AFD7"/>
                </a:solidFill>
                <a:latin typeface="Fakt Slab Pro Lt" panose="02000000000000000000" pitchFamily="2" charset="0"/>
              </a:rPr>
              <a:t>inspirerend</a:t>
            </a:r>
            <a:r>
              <a:rPr lang="nl-NL" sz="1200" dirty="0">
                <a:solidFill>
                  <a:schemeClr val="bg1"/>
                </a:solidFill>
                <a:latin typeface="Fakt Slab Pro Lt" panose="02000000000000000000" pitchFamily="2" charset="0"/>
              </a:rPr>
              <a:t>. </a:t>
            </a:r>
          </a:p>
          <a:p>
            <a:endParaRPr lang="nl-NL" sz="1200" dirty="0">
              <a:solidFill>
                <a:schemeClr val="bg1"/>
              </a:solidFill>
              <a:latin typeface="Fakt Slab Pro Lt" panose="02000000000000000000" pitchFamily="2" charset="0"/>
            </a:endParaRPr>
          </a:p>
          <a:p>
            <a:r>
              <a:rPr lang="nl-NL" sz="1200" dirty="0">
                <a:solidFill>
                  <a:schemeClr val="bg1"/>
                </a:solidFill>
                <a:latin typeface="Fakt Slab Pro Lt" panose="02000000000000000000" pitchFamily="2" charset="0"/>
              </a:rPr>
              <a:t>Een Levensverzekering is een ideale oplossing voor mensen van wie het vermogen internationale grenzen overschrijdt, omdat ze enorme mogelijkheden biedt qua maatwerk en flexibiliteit. </a:t>
            </a:r>
          </a:p>
          <a:p>
            <a:endParaRPr lang="nl-NL" sz="1200" dirty="0">
              <a:solidFill>
                <a:schemeClr val="bg1"/>
              </a:solidFill>
              <a:latin typeface="Fakt Slab Pro Lt" panose="02000000000000000000" pitchFamily="2"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286" l="1170" r="97661">
                        <a14:foregroundMark x1="60234" y1="57714" x2="60234" y2="57714"/>
                      </a14:backgroundRemoval>
                    </a14:imgEffect>
                  </a14:imgLayer>
                </a14:imgProps>
              </a:ext>
              <a:ext uri="{28A0092B-C50C-407E-A947-70E740481C1C}">
                <a14:useLocalDpi xmlns:a14="http://schemas.microsoft.com/office/drawing/2010/main" val="0"/>
              </a:ext>
            </a:extLst>
          </a:blip>
          <a:srcRect/>
          <a:stretch>
            <a:fillRect/>
          </a:stretch>
        </p:blipFill>
        <p:spPr bwMode="auto">
          <a:xfrm>
            <a:off x="6802165" y="2388396"/>
            <a:ext cx="1839861" cy="18828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0" name="Group 9"/>
          <p:cNvGrpSpPr>
            <a:grpSpLocks noChangeAspect="1"/>
          </p:cNvGrpSpPr>
          <p:nvPr/>
        </p:nvGrpSpPr>
        <p:grpSpPr>
          <a:xfrm>
            <a:off x="2627783" y="393115"/>
            <a:ext cx="760427" cy="659621"/>
            <a:chOff x="8162925" y="984250"/>
            <a:chExt cx="550863" cy="477838"/>
          </a:xfrm>
          <a:solidFill>
            <a:schemeClr val="accent2"/>
          </a:solidFill>
        </p:grpSpPr>
        <p:sp>
          <p:nvSpPr>
            <p:cNvPr id="11" name="Freeform 10"/>
            <p:cNvSpPr>
              <a:spLocks/>
            </p:cNvSpPr>
            <p:nvPr userDrawn="1"/>
          </p:nvSpPr>
          <p:spPr bwMode="auto">
            <a:xfrm>
              <a:off x="8547100" y="1095375"/>
              <a:ext cx="55563" cy="90488"/>
            </a:xfrm>
            <a:custGeom>
              <a:avLst/>
              <a:gdLst>
                <a:gd name="T0" fmla="*/ 35 w 35"/>
                <a:gd name="T1" fmla="*/ 49 h 57"/>
                <a:gd name="T2" fmla="*/ 8 w 35"/>
                <a:gd name="T3" fmla="*/ 49 h 57"/>
                <a:gd name="T4" fmla="*/ 8 w 35"/>
                <a:gd name="T5" fmla="*/ 32 h 57"/>
                <a:gd name="T6" fmla="*/ 35 w 35"/>
                <a:gd name="T7" fmla="*/ 32 h 57"/>
                <a:gd name="T8" fmla="*/ 35 w 35"/>
                <a:gd name="T9" fmla="*/ 25 h 57"/>
                <a:gd name="T10" fmla="*/ 8 w 35"/>
                <a:gd name="T11" fmla="*/ 25 h 57"/>
                <a:gd name="T12" fmla="*/ 8 w 35"/>
                <a:gd name="T13" fmla="*/ 7 h 57"/>
                <a:gd name="T14" fmla="*/ 35 w 35"/>
                <a:gd name="T15" fmla="*/ 7 h 57"/>
                <a:gd name="T16" fmla="*/ 35 w 35"/>
                <a:gd name="T17" fmla="*/ 0 h 57"/>
                <a:gd name="T18" fmla="*/ 0 w 35"/>
                <a:gd name="T19" fmla="*/ 0 h 57"/>
                <a:gd name="T20" fmla="*/ 0 w 35"/>
                <a:gd name="T21" fmla="*/ 57 h 57"/>
                <a:gd name="T22" fmla="*/ 35 w 35"/>
                <a:gd name="T23" fmla="*/ 57 h 57"/>
                <a:gd name="T24" fmla="*/ 35 w 35"/>
                <a:gd name="T25"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35" y="49"/>
                  </a:moveTo>
                  <a:lnTo>
                    <a:pt x="8" y="49"/>
                  </a:lnTo>
                  <a:lnTo>
                    <a:pt x="8" y="32"/>
                  </a:lnTo>
                  <a:lnTo>
                    <a:pt x="35" y="32"/>
                  </a:lnTo>
                  <a:lnTo>
                    <a:pt x="35" y="25"/>
                  </a:lnTo>
                  <a:lnTo>
                    <a:pt x="8" y="25"/>
                  </a:lnTo>
                  <a:lnTo>
                    <a:pt x="8" y="7"/>
                  </a:lnTo>
                  <a:lnTo>
                    <a:pt x="35" y="7"/>
                  </a:lnTo>
                  <a:lnTo>
                    <a:pt x="35" y="0"/>
                  </a:lnTo>
                  <a:lnTo>
                    <a:pt x="0" y="0"/>
                  </a:lnTo>
                  <a:lnTo>
                    <a:pt x="0" y="57"/>
                  </a:lnTo>
                  <a:lnTo>
                    <a:pt x="35" y="57"/>
                  </a:lnTo>
                  <a:lnTo>
                    <a:pt x="35" y="49"/>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8547100" y="1260475"/>
              <a:ext cx="55563" cy="90488"/>
            </a:xfrm>
            <a:custGeom>
              <a:avLst/>
              <a:gdLst>
                <a:gd name="T0" fmla="*/ 35 w 35"/>
                <a:gd name="T1" fmla="*/ 50 h 57"/>
                <a:gd name="T2" fmla="*/ 8 w 35"/>
                <a:gd name="T3" fmla="*/ 50 h 57"/>
                <a:gd name="T4" fmla="*/ 8 w 35"/>
                <a:gd name="T5" fmla="*/ 32 h 57"/>
                <a:gd name="T6" fmla="*/ 35 w 35"/>
                <a:gd name="T7" fmla="*/ 32 h 57"/>
                <a:gd name="T8" fmla="*/ 35 w 35"/>
                <a:gd name="T9" fmla="*/ 25 h 57"/>
                <a:gd name="T10" fmla="*/ 8 w 35"/>
                <a:gd name="T11" fmla="*/ 25 h 57"/>
                <a:gd name="T12" fmla="*/ 8 w 35"/>
                <a:gd name="T13" fmla="*/ 8 h 57"/>
                <a:gd name="T14" fmla="*/ 35 w 35"/>
                <a:gd name="T15" fmla="*/ 8 h 57"/>
                <a:gd name="T16" fmla="*/ 35 w 35"/>
                <a:gd name="T17" fmla="*/ 0 h 57"/>
                <a:gd name="T18" fmla="*/ 0 w 35"/>
                <a:gd name="T19" fmla="*/ 0 h 57"/>
                <a:gd name="T20" fmla="*/ 0 w 35"/>
                <a:gd name="T21" fmla="*/ 57 h 57"/>
                <a:gd name="T22" fmla="*/ 35 w 35"/>
                <a:gd name="T23" fmla="*/ 57 h 57"/>
                <a:gd name="T24" fmla="*/ 35 w 35"/>
                <a:gd name="T25"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35" y="50"/>
                  </a:moveTo>
                  <a:lnTo>
                    <a:pt x="8" y="50"/>
                  </a:lnTo>
                  <a:lnTo>
                    <a:pt x="8" y="32"/>
                  </a:lnTo>
                  <a:lnTo>
                    <a:pt x="35" y="32"/>
                  </a:lnTo>
                  <a:lnTo>
                    <a:pt x="35" y="25"/>
                  </a:lnTo>
                  <a:lnTo>
                    <a:pt x="8" y="25"/>
                  </a:lnTo>
                  <a:lnTo>
                    <a:pt x="8" y="8"/>
                  </a:lnTo>
                  <a:lnTo>
                    <a:pt x="35" y="8"/>
                  </a:lnTo>
                  <a:lnTo>
                    <a:pt x="35" y="0"/>
                  </a:lnTo>
                  <a:lnTo>
                    <a:pt x="0" y="0"/>
                  </a:lnTo>
                  <a:lnTo>
                    <a:pt x="0" y="57"/>
                  </a:lnTo>
                  <a:lnTo>
                    <a:pt x="35" y="57"/>
                  </a:lnTo>
                  <a:lnTo>
                    <a:pt x="35" y="50"/>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8281988" y="1260475"/>
              <a:ext cx="55563" cy="90488"/>
            </a:xfrm>
            <a:custGeom>
              <a:avLst/>
              <a:gdLst>
                <a:gd name="T0" fmla="*/ 7 w 35"/>
                <a:gd name="T1" fmla="*/ 0 h 57"/>
                <a:gd name="T2" fmla="*/ 0 w 35"/>
                <a:gd name="T3" fmla="*/ 0 h 57"/>
                <a:gd name="T4" fmla="*/ 0 w 35"/>
                <a:gd name="T5" fmla="*/ 57 h 57"/>
                <a:gd name="T6" fmla="*/ 35 w 35"/>
                <a:gd name="T7" fmla="*/ 57 h 57"/>
                <a:gd name="T8" fmla="*/ 35 w 35"/>
                <a:gd name="T9" fmla="*/ 50 h 57"/>
                <a:gd name="T10" fmla="*/ 7 w 35"/>
                <a:gd name="T11" fmla="*/ 50 h 57"/>
                <a:gd name="T12" fmla="*/ 7 w 3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5" h="57">
                  <a:moveTo>
                    <a:pt x="7" y="0"/>
                  </a:moveTo>
                  <a:lnTo>
                    <a:pt x="0" y="0"/>
                  </a:lnTo>
                  <a:lnTo>
                    <a:pt x="0" y="57"/>
                  </a:lnTo>
                  <a:lnTo>
                    <a:pt x="35" y="57"/>
                  </a:lnTo>
                  <a:lnTo>
                    <a:pt x="35" y="50"/>
                  </a:lnTo>
                  <a:lnTo>
                    <a:pt x="7" y="50"/>
                  </a:lnTo>
                  <a:lnTo>
                    <a:pt x="7" y="0"/>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8445500" y="1260475"/>
              <a:ext cx="55563" cy="90488"/>
            </a:xfrm>
            <a:custGeom>
              <a:avLst/>
              <a:gdLst>
                <a:gd name="T0" fmla="*/ 0 w 35"/>
                <a:gd name="T1" fmla="*/ 57 h 57"/>
                <a:gd name="T2" fmla="*/ 7 w 35"/>
                <a:gd name="T3" fmla="*/ 57 h 57"/>
                <a:gd name="T4" fmla="*/ 7 w 35"/>
                <a:gd name="T5" fmla="*/ 32 h 57"/>
                <a:gd name="T6" fmla="*/ 35 w 35"/>
                <a:gd name="T7" fmla="*/ 32 h 57"/>
                <a:gd name="T8" fmla="*/ 35 w 35"/>
                <a:gd name="T9" fmla="*/ 25 h 57"/>
                <a:gd name="T10" fmla="*/ 7 w 35"/>
                <a:gd name="T11" fmla="*/ 25 h 57"/>
                <a:gd name="T12" fmla="*/ 7 w 35"/>
                <a:gd name="T13" fmla="*/ 8 h 57"/>
                <a:gd name="T14" fmla="*/ 35 w 35"/>
                <a:gd name="T15" fmla="*/ 8 h 57"/>
                <a:gd name="T16" fmla="*/ 35 w 35"/>
                <a:gd name="T17" fmla="*/ 0 h 57"/>
                <a:gd name="T18" fmla="*/ 0 w 35"/>
                <a:gd name="T19" fmla="*/ 0 h 57"/>
                <a:gd name="T20" fmla="*/ 0 w 3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7">
                  <a:moveTo>
                    <a:pt x="0" y="57"/>
                  </a:moveTo>
                  <a:lnTo>
                    <a:pt x="7" y="57"/>
                  </a:lnTo>
                  <a:lnTo>
                    <a:pt x="7" y="32"/>
                  </a:lnTo>
                  <a:lnTo>
                    <a:pt x="35" y="32"/>
                  </a:lnTo>
                  <a:lnTo>
                    <a:pt x="35" y="25"/>
                  </a:lnTo>
                  <a:lnTo>
                    <a:pt x="7" y="25"/>
                  </a:lnTo>
                  <a:lnTo>
                    <a:pt x="7" y="8"/>
                  </a:lnTo>
                  <a:lnTo>
                    <a:pt x="35" y="8"/>
                  </a:lnTo>
                  <a:lnTo>
                    <a:pt x="35" y="0"/>
                  </a:lnTo>
                  <a:lnTo>
                    <a:pt x="0" y="0"/>
                  </a:lnTo>
                  <a:lnTo>
                    <a:pt x="0" y="57"/>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noEditPoints="1"/>
            </p:cNvSpPr>
            <p:nvPr userDrawn="1"/>
          </p:nvSpPr>
          <p:spPr bwMode="auto">
            <a:xfrm>
              <a:off x="8162925" y="984250"/>
              <a:ext cx="550863" cy="477838"/>
            </a:xfrm>
            <a:custGeom>
              <a:avLst/>
              <a:gdLst>
                <a:gd name="T0" fmla="*/ 7 w 347"/>
                <a:gd name="T1" fmla="*/ 7 h 301"/>
                <a:gd name="T2" fmla="*/ 340 w 347"/>
                <a:gd name="T3" fmla="*/ 7 h 301"/>
                <a:gd name="T4" fmla="*/ 340 w 347"/>
                <a:gd name="T5" fmla="*/ 294 h 301"/>
                <a:gd name="T6" fmla="*/ 7 w 347"/>
                <a:gd name="T7" fmla="*/ 294 h 301"/>
                <a:gd name="T8" fmla="*/ 7 w 347"/>
                <a:gd name="T9" fmla="*/ 7 h 301"/>
                <a:gd name="T10" fmla="*/ 0 w 347"/>
                <a:gd name="T11" fmla="*/ 301 h 301"/>
                <a:gd name="T12" fmla="*/ 347 w 347"/>
                <a:gd name="T13" fmla="*/ 301 h 301"/>
                <a:gd name="T14" fmla="*/ 347 w 347"/>
                <a:gd name="T15" fmla="*/ 0 h 301"/>
                <a:gd name="T16" fmla="*/ 0 w 347"/>
                <a:gd name="T17" fmla="*/ 0 h 301"/>
                <a:gd name="T18" fmla="*/ 0 w 347"/>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01">
                  <a:moveTo>
                    <a:pt x="7" y="7"/>
                  </a:moveTo>
                  <a:lnTo>
                    <a:pt x="340" y="7"/>
                  </a:lnTo>
                  <a:lnTo>
                    <a:pt x="340" y="294"/>
                  </a:lnTo>
                  <a:lnTo>
                    <a:pt x="7" y="294"/>
                  </a:lnTo>
                  <a:lnTo>
                    <a:pt x="7" y="7"/>
                  </a:lnTo>
                  <a:close/>
                  <a:moveTo>
                    <a:pt x="0" y="301"/>
                  </a:moveTo>
                  <a:lnTo>
                    <a:pt x="347" y="301"/>
                  </a:lnTo>
                  <a:lnTo>
                    <a:pt x="347" y="0"/>
                  </a:lnTo>
                  <a:lnTo>
                    <a:pt x="0" y="0"/>
                  </a:lnTo>
                  <a:lnTo>
                    <a:pt x="0" y="301"/>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noEditPoints="1"/>
            </p:cNvSpPr>
            <p:nvPr userDrawn="1"/>
          </p:nvSpPr>
          <p:spPr bwMode="auto">
            <a:xfrm>
              <a:off x="8272463" y="1095375"/>
              <a:ext cx="90488" cy="90488"/>
            </a:xfrm>
            <a:custGeom>
              <a:avLst/>
              <a:gdLst>
                <a:gd name="T0" fmla="*/ 1595 w 3190"/>
                <a:gd name="T1" fmla="*/ 3198 h 3198"/>
                <a:gd name="T2" fmla="*/ 3190 w 3190"/>
                <a:gd name="T3" fmla="*/ 1598 h 3198"/>
                <a:gd name="T4" fmla="*/ 1595 w 3190"/>
                <a:gd name="T5" fmla="*/ 0 h 3198"/>
                <a:gd name="T6" fmla="*/ 0 w 3190"/>
                <a:gd name="T7" fmla="*/ 1598 h 3198"/>
                <a:gd name="T8" fmla="*/ 1595 w 3190"/>
                <a:gd name="T9" fmla="*/ 3198 h 3198"/>
                <a:gd name="T10" fmla="*/ 1595 w 3190"/>
                <a:gd name="T11" fmla="*/ 411 h 3198"/>
                <a:gd name="T12" fmla="*/ 2779 w 3190"/>
                <a:gd name="T13" fmla="*/ 1598 h 3198"/>
                <a:gd name="T14" fmla="*/ 1595 w 3190"/>
                <a:gd name="T15" fmla="*/ 2786 h 3198"/>
                <a:gd name="T16" fmla="*/ 411 w 3190"/>
                <a:gd name="T17" fmla="*/ 1598 h 3198"/>
                <a:gd name="T18" fmla="*/ 1595 w 3190"/>
                <a:gd name="T19" fmla="*/ 411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0" h="3198">
                  <a:moveTo>
                    <a:pt x="1595" y="3198"/>
                  </a:moveTo>
                  <a:cubicBezTo>
                    <a:pt x="2509" y="3198"/>
                    <a:pt x="3190" y="2512"/>
                    <a:pt x="3190" y="1598"/>
                  </a:cubicBezTo>
                  <a:cubicBezTo>
                    <a:pt x="3190" y="685"/>
                    <a:pt x="2509" y="0"/>
                    <a:pt x="1595" y="0"/>
                  </a:cubicBezTo>
                  <a:cubicBezTo>
                    <a:pt x="686" y="0"/>
                    <a:pt x="0" y="685"/>
                    <a:pt x="0" y="1598"/>
                  </a:cubicBezTo>
                  <a:cubicBezTo>
                    <a:pt x="0" y="2512"/>
                    <a:pt x="686" y="3198"/>
                    <a:pt x="1595" y="3198"/>
                  </a:cubicBezTo>
                  <a:moveTo>
                    <a:pt x="1595" y="411"/>
                  </a:moveTo>
                  <a:cubicBezTo>
                    <a:pt x="2281" y="411"/>
                    <a:pt x="2779" y="918"/>
                    <a:pt x="2779" y="1598"/>
                  </a:cubicBezTo>
                  <a:cubicBezTo>
                    <a:pt x="2779" y="2280"/>
                    <a:pt x="2281" y="2786"/>
                    <a:pt x="1595" y="2786"/>
                  </a:cubicBezTo>
                  <a:cubicBezTo>
                    <a:pt x="914" y="2786"/>
                    <a:pt x="411" y="2280"/>
                    <a:pt x="411" y="1598"/>
                  </a:cubicBezTo>
                  <a:cubicBezTo>
                    <a:pt x="411" y="918"/>
                    <a:pt x="914" y="411"/>
                    <a:pt x="1595" y="411"/>
                  </a:cubicBezTo>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8407400" y="1095375"/>
              <a:ext cx="80963" cy="90488"/>
            </a:xfrm>
            <a:custGeom>
              <a:avLst/>
              <a:gdLst>
                <a:gd name="T0" fmla="*/ 8 w 51"/>
                <a:gd name="T1" fmla="*/ 12 h 57"/>
                <a:gd name="T2" fmla="*/ 44 w 51"/>
                <a:gd name="T3" fmla="*/ 57 h 57"/>
                <a:gd name="T4" fmla="*/ 51 w 51"/>
                <a:gd name="T5" fmla="*/ 57 h 57"/>
                <a:gd name="T6" fmla="*/ 51 w 51"/>
                <a:gd name="T7" fmla="*/ 0 h 57"/>
                <a:gd name="T8" fmla="*/ 44 w 51"/>
                <a:gd name="T9" fmla="*/ 0 h 57"/>
                <a:gd name="T10" fmla="*/ 44 w 51"/>
                <a:gd name="T11" fmla="*/ 44 h 57"/>
                <a:gd name="T12" fmla="*/ 7 w 51"/>
                <a:gd name="T13" fmla="*/ 0 h 57"/>
                <a:gd name="T14" fmla="*/ 0 w 51"/>
                <a:gd name="T15" fmla="*/ 0 h 57"/>
                <a:gd name="T16" fmla="*/ 0 w 51"/>
                <a:gd name="T17" fmla="*/ 57 h 57"/>
                <a:gd name="T18" fmla="*/ 8 w 51"/>
                <a:gd name="T19" fmla="*/ 57 h 57"/>
                <a:gd name="T20" fmla="*/ 8 w 51"/>
                <a:gd name="T21"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7">
                  <a:moveTo>
                    <a:pt x="8" y="12"/>
                  </a:moveTo>
                  <a:lnTo>
                    <a:pt x="44" y="57"/>
                  </a:lnTo>
                  <a:lnTo>
                    <a:pt x="51" y="57"/>
                  </a:lnTo>
                  <a:lnTo>
                    <a:pt x="51" y="0"/>
                  </a:lnTo>
                  <a:lnTo>
                    <a:pt x="44" y="0"/>
                  </a:lnTo>
                  <a:lnTo>
                    <a:pt x="44" y="44"/>
                  </a:lnTo>
                  <a:lnTo>
                    <a:pt x="7" y="0"/>
                  </a:lnTo>
                  <a:lnTo>
                    <a:pt x="0" y="0"/>
                  </a:lnTo>
                  <a:lnTo>
                    <a:pt x="0" y="57"/>
                  </a:lnTo>
                  <a:lnTo>
                    <a:pt x="8" y="57"/>
                  </a:lnTo>
                  <a:lnTo>
                    <a:pt x="8" y="12"/>
                  </a:lnTo>
                  <a:close/>
                </a:path>
              </a:pathLst>
            </a:custGeom>
            <a:solidFill>
              <a:srgbClr val="00AF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2"/>
            <p:cNvSpPr>
              <a:spLocks noChangeArrowheads="1"/>
            </p:cNvSpPr>
            <p:nvPr userDrawn="1"/>
          </p:nvSpPr>
          <p:spPr bwMode="auto">
            <a:xfrm>
              <a:off x="8382000" y="1260475"/>
              <a:ext cx="11113" cy="90488"/>
            </a:xfrm>
            <a:prstGeom prst="rect">
              <a:avLst/>
            </a:prstGeom>
            <a:solidFill>
              <a:srgbClr val="00A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918397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6" name="TextBox 11"/>
          <p:cNvSpPr txBox="1"/>
          <p:nvPr/>
        </p:nvSpPr>
        <p:spPr>
          <a:xfrm>
            <a:off x="1552101" y="406405"/>
            <a:ext cx="6039798" cy="646331"/>
          </a:xfrm>
          <a:prstGeom prst="rect">
            <a:avLst/>
          </a:prstGeom>
          <a:noFill/>
        </p:spPr>
        <p:txBody>
          <a:bodyPr wrap="square" rtlCol="0">
            <a:spAutoFit/>
          </a:bodyPr>
          <a:lstStyle/>
          <a:p>
            <a:pPr algn="ctr"/>
            <a:r>
              <a:rPr lang="nl-NL" dirty="0">
                <a:solidFill>
                  <a:srgbClr val="0C2340"/>
                </a:solidFill>
                <a:latin typeface="Avenir Medium"/>
                <a:cs typeface="Avenir Medium"/>
              </a:rPr>
              <a:t>Waarom moet u een </a:t>
            </a:r>
          </a:p>
          <a:p>
            <a:pPr algn="ctr"/>
            <a:r>
              <a:rPr lang="nl-NL" dirty="0">
                <a:solidFill>
                  <a:srgbClr val="0C2340"/>
                </a:solidFill>
                <a:latin typeface="Avenir Medium"/>
                <a:cs typeface="Avenir Medium"/>
              </a:rPr>
              <a:t>Luxemburgse Levensverzekering afsluiten? </a:t>
            </a:r>
          </a:p>
        </p:txBody>
      </p:sp>
      <p:sp>
        <p:nvSpPr>
          <p:cNvPr id="17" name="Rounded Rectangle 12"/>
          <p:cNvSpPr/>
          <p:nvPr/>
        </p:nvSpPr>
        <p:spPr>
          <a:xfrm>
            <a:off x="336172" y="1247158"/>
            <a:ext cx="2016224" cy="4990154"/>
          </a:xfrm>
          <a:prstGeom prst="roundRect">
            <a:avLst/>
          </a:prstGeom>
          <a:solidFill>
            <a:srgbClr val="0C23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18"/>
          <p:cNvSpPr/>
          <p:nvPr/>
        </p:nvSpPr>
        <p:spPr>
          <a:xfrm>
            <a:off x="2483768" y="1247158"/>
            <a:ext cx="2016224" cy="4990154"/>
          </a:xfrm>
          <a:prstGeom prst="roundRect">
            <a:avLst/>
          </a:prstGeom>
          <a:solidFill>
            <a:srgbClr val="0C23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19"/>
          <p:cNvSpPr/>
          <p:nvPr/>
        </p:nvSpPr>
        <p:spPr>
          <a:xfrm>
            <a:off x="4656652" y="1247158"/>
            <a:ext cx="2016224" cy="4990154"/>
          </a:xfrm>
          <a:prstGeom prst="roundRect">
            <a:avLst/>
          </a:prstGeom>
          <a:solidFill>
            <a:srgbClr val="0C23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ounded Rectangle 20"/>
          <p:cNvSpPr/>
          <p:nvPr/>
        </p:nvSpPr>
        <p:spPr>
          <a:xfrm>
            <a:off x="6828631" y="1247158"/>
            <a:ext cx="2016224" cy="4990154"/>
          </a:xfrm>
          <a:prstGeom prst="roundRect">
            <a:avLst/>
          </a:prstGeom>
          <a:solidFill>
            <a:srgbClr val="0C23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3" descr="M:\Active Accounts\OneLife\2016\Digital\Quarterly campaigns\Succession campaign\Case Study PPT\Infographics for case study\favourabletax.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1095" b="100000" l="897" r="97758"/>
                    </a14:imgEffect>
                  </a14:imgLayer>
                </a14:imgProps>
              </a:ext>
              <a:ext uri="{28A0092B-C50C-407E-A947-70E740481C1C}">
                <a14:useLocalDpi xmlns:a14="http://schemas.microsoft.com/office/drawing/2010/main" val="0"/>
              </a:ext>
            </a:extLst>
          </a:blip>
          <a:srcRect t="31436"/>
          <a:stretch/>
        </p:blipFill>
        <p:spPr bwMode="auto">
          <a:xfrm>
            <a:off x="3040954" y="1914013"/>
            <a:ext cx="927139" cy="80795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M:\Active Accounts\OneLife\2016\Digital\Quarterly campaigns\Succession campaign\Case Study PPT\Infographics for case study\investorprotection.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5724" b="91747" l="10000" r="90000"/>
                    </a14:imgEffect>
                  </a14:imgLayer>
                </a14:imgProps>
              </a:ext>
              <a:ext uri="{28A0092B-C50C-407E-A947-70E740481C1C}">
                <a14:useLocalDpi xmlns:a14="http://schemas.microsoft.com/office/drawing/2010/main" val="0"/>
              </a:ext>
            </a:extLst>
          </a:blip>
          <a:srcRect t="17471"/>
          <a:stretch/>
        </p:blipFill>
        <p:spPr bwMode="auto">
          <a:xfrm>
            <a:off x="7152469" y="1729924"/>
            <a:ext cx="1354230" cy="99966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5" descr="M:\Active Accounts\OneLife\2016\Digital\Quarterly campaigns\Succession campaign\Case Study PPT\Infographics for case study\portability.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6950" b="98936" l="0" r="100000"/>
                    </a14:imgEffect>
                  </a14:imgLayer>
                </a14:imgProps>
              </a:ext>
              <a:ext uri="{28A0092B-C50C-407E-A947-70E740481C1C}">
                <a14:useLocalDpi xmlns:a14="http://schemas.microsoft.com/office/drawing/2010/main" val="0"/>
              </a:ext>
            </a:extLst>
          </a:blip>
          <a:srcRect t="26563"/>
          <a:stretch/>
        </p:blipFill>
        <p:spPr bwMode="auto">
          <a:xfrm>
            <a:off x="5130800" y="1754829"/>
            <a:ext cx="1013617" cy="928810"/>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extBox 29"/>
          <p:cNvSpPr txBox="1"/>
          <p:nvPr/>
        </p:nvSpPr>
        <p:spPr>
          <a:xfrm>
            <a:off x="346889" y="2855153"/>
            <a:ext cx="1994789" cy="2970043"/>
          </a:xfrm>
          <a:prstGeom prst="rect">
            <a:avLst/>
          </a:prstGeom>
          <a:noFill/>
        </p:spPr>
        <p:txBody>
          <a:bodyPr wrap="square" rtlCol="0">
            <a:spAutoFit/>
          </a:bodyPr>
          <a:lstStyle/>
          <a:p>
            <a:pPr algn="ct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Levensverzekering</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biedt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poort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naar</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compleet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aanbod</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beleggingsopportuniteiten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Afhankelijk</a:t>
            </a:r>
            <a:r>
              <a:rPr lang="en-GB" sz="1100" dirty="0">
                <a:solidFill>
                  <a:schemeClr val="bg1"/>
                </a:solidFill>
                <a:latin typeface="Fakt Slab Pro Lt" panose="02000000000000000000" pitchFamily="2" charset="0"/>
              </a:rPr>
              <a:t> van het </a:t>
            </a:r>
            <a:r>
              <a:rPr lang="en-GB" sz="1100" dirty="0" err="1">
                <a:solidFill>
                  <a:schemeClr val="bg1"/>
                </a:solidFill>
                <a:latin typeface="Fakt Slab Pro Lt" panose="02000000000000000000" pitchFamily="2" charset="0"/>
              </a:rPr>
              <a:t>initieel</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belegde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bedrag</a:t>
            </a:r>
            <a:r>
              <a:rPr lang="en-GB" sz="1100" dirty="0">
                <a:solidFill>
                  <a:schemeClr val="bg1"/>
                </a:solidFill>
                <a:latin typeface="Fakt Slab Pro Lt" panose="02000000000000000000" pitchFamily="2" charset="0"/>
              </a:rPr>
              <a:t> en het </a:t>
            </a:r>
            <a:r>
              <a:rPr lang="en-GB" sz="1100" dirty="0" err="1">
                <a:solidFill>
                  <a:schemeClr val="bg1"/>
                </a:solidFill>
                <a:latin typeface="Fakt Slab Pro Lt" panose="02000000000000000000" pitchFamily="2" charset="0"/>
              </a:rPr>
              <a:t>specifieke</a:t>
            </a:r>
            <a:r>
              <a:rPr lang="en-GB" sz="1100" dirty="0">
                <a:solidFill>
                  <a:schemeClr val="bg1"/>
                </a:solidFill>
                <a:latin typeface="Fakt Slab Pro Lt" panose="02000000000000000000" pitchFamily="2" charset="0"/>
              </a:rPr>
              <a:t> type </a:t>
            </a:r>
            <a:r>
              <a:rPr lang="en-GB" sz="1100" dirty="0" err="1">
                <a:solidFill>
                  <a:schemeClr val="bg1"/>
                </a:solidFill>
                <a:latin typeface="Fakt Slab Pro Lt" panose="02000000000000000000" pitchFamily="2" charset="0"/>
              </a:rPr>
              <a:t>levensverzekeringscontract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dat</a:t>
            </a:r>
            <a:r>
              <a:rPr lang="en-GB" sz="1100" dirty="0">
                <a:solidFill>
                  <a:schemeClr val="bg1"/>
                </a:solidFill>
                <a:latin typeface="Fakt Slab Pro Lt" panose="02000000000000000000" pitchFamily="2" charset="0"/>
              </a:rPr>
              <a:t> u </a:t>
            </a:r>
            <a:r>
              <a:rPr lang="en-GB" sz="1100" dirty="0" err="1">
                <a:solidFill>
                  <a:schemeClr val="bg1"/>
                </a:solidFill>
                <a:latin typeface="Fakt Slab Pro Lt" panose="02000000000000000000" pitchFamily="2" charset="0"/>
              </a:rPr>
              <a:t>afsluit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kunt</a:t>
            </a:r>
            <a:r>
              <a:rPr lang="en-GB" sz="1100" dirty="0">
                <a:solidFill>
                  <a:schemeClr val="bg1"/>
                </a:solidFill>
                <a:latin typeface="Fakt Slab Pro Lt" panose="02000000000000000000" pitchFamily="2" charset="0"/>
              </a:rPr>
              <a:t> u </a:t>
            </a:r>
            <a:r>
              <a:rPr lang="en-GB" sz="1100" dirty="0" err="1">
                <a:solidFill>
                  <a:schemeClr val="bg1"/>
                </a:solidFill>
                <a:latin typeface="Fakt Slab Pro Lt" panose="02000000000000000000" pitchFamily="2" charset="0"/>
              </a:rPr>
              <a:t>toegang</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krijgen</a:t>
            </a:r>
            <a:r>
              <a:rPr lang="en-GB" sz="1100" dirty="0">
                <a:solidFill>
                  <a:schemeClr val="bg1"/>
                </a:solidFill>
                <a:latin typeface="Fakt Slab Pro Lt" panose="02000000000000000000" pitchFamily="2" charset="0"/>
              </a:rPr>
              <a:t> tot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uitgebreide</a:t>
            </a:r>
            <a:r>
              <a:rPr lang="en-GB" sz="1100" dirty="0">
                <a:solidFill>
                  <a:schemeClr val="bg1"/>
                </a:solidFill>
                <a:latin typeface="Fakt Slab Pro Lt" panose="02000000000000000000" pitchFamily="2" charset="0"/>
              </a:rPr>
              <a:t> reeks </a:t>
            </a:r>
            <a:r>
              <a:rPr lang="en-GB" sz="1100" dirty="0" err="1">
                <a:solidFill>
                  <a:schemeClr val="bg1"/>
                </a:solidFill>
                <a:latin typeface="Fakt Slab Pro Lt" panose="02000000000000000000" pitchFamily="2" charset="0"/>
              </a:rPr>
              <a:t>activa</a:t>
            </a:r>
            <a:r>
              <a:rPr lang="en-GB" sz="1100" dirty="0">
                <a:solidFill>
                  <a:schemeClr val="bg1"/>
                </a:solidFill>
                <a:latin typeface="Fakt Slab Pro Lt" panose="02000000000000000000" pitchFamily="2" charset="0"/>
              </a:rPr>
              <a:t> - van </a:t>
            </a:r>
            <a:r>
              <a:rPr lang="en-GB" sz="1100" dirty="0" err="1">
                <a:solidFill>
                  <a:schemeClr val="bg1"/>
                </a:solidFill>
                <a:latin typeface="Fakt Slab Pro Lt" panose="02000000000000000000" pitchFamily="2" charset="0"/>
              </a:rPr>
              <a:t>aandelen</a:t>
            </a:r>
            <a:r>
              <a:rPr lang="en-GB" sz="1100" dirty="0">
                <a:solidFill>
                  <a:schemeClr val="bg1"/>
                </a:solidFill>
                <a:latin typeface="Fakt Slab Pro Lt" panose="02000000000000000000" pitchFamily="2" charset="0"/>
              </a:rPr>
              <a:t> tot </a:t>
            </a:r>
            <a:r>
              <a:rPr lang="en-GB" sz="1100" dirty="0" err="1">
                <a:solidFill>
                  <a:schemeClr val="bg1"/>
                </a:solidFill>
                <a:latin typeface="Fakt Slab Pro Lt" panose="02000000000000000000" pitchFamily="2" charset="0"/>
              </a:rPr>
              <a:t>obligaties</a:t>
            </a:r>
            <a:r>
              <a:rPr lang="en-GB" sz="1100" dirty="0">
                <a:solidFill>
                  <a:schemeClr val="bg1"/>
                </a:solidFill>
                <a:latin typeface="Fakt Slab Pro Lt" panose="02000000000000000000" pitchFamily="2" charset="0"/>
              </a:rPr>
              <a:t> en </a:t>
            </a:r>
            <a:r>
              <a:rPr lang="en-GB" sz="1100" dirty="0" err="1">
                <a:solidFill>
                  <a:schemeClr val="bg1"/>
                </a:solidFill>
                <a:latin typeface="Fakt Slab Pro Lt" panose="02000000000000000000" pitchFamily="2" charset="0"/>
              </a:rPr>
              <a:t>geldmarkten</a:t>
            </a:r>
            <a:r>
              <a:rPr lang="en-GB" sz="1100" dirty="0">
                <a:solidFill>
                  <a:schemeClr val="bg1"/>
                </a:solidFill>
                <a:latin typeface="Fakt Slab Pro Lt" panose="02000000000000000000" pitchFamily="2" charset="0"/>
              </a:rPr>
              <a:t>, tot en met </a:t>
            </a:r>
            <a:r>
              <a:rPr lang="en-GB" sz="1100" dirty="0" err="1">
                <a:solidFill>
                  <a:schemeClr val="bg1"/>
                </a:solidFill>
                <a:latin typeface="Fakt Slab Pro Lt" panose="02000000000000000000" pitchFamily="2" charset="0"/>
              </a:rPr>
              <a:t>niet-genoteerde</a:t>
            </a:r>
            <a:r>
              <a:rPr lang="en-GB" sz="1100" dirty="0">
                <a:solidFill>
                  <a:schemeClr val="bg1"/>
                </a:solidFill>
                <a:latin typeface="Fakt Slab Pro Lt" panose="02000000000000000000" pitchFamily="2" charset="0"/>
              </a:rPr>
              <a:t> active, </a:t>
            </a:r>
            <a:r>
              <a:rPr lang="en-GB" sz="1100" dirty="0" smtClean="0">
                <a:solidFill>
                  <a:schemeClr val="bg1"/>
                </a:solidFill>
                <a:latin typeface="Fakt Slab Pro Lt" panose="02000000000000000000" pitchFamily="2" charset="0"/>
              </a:rPr>
              <a:t>via  </a:t>
            </a:r>
            <a:r>
              <a:rPr lang="en-GB" sz="1100" dirty="0" err="1" smtClean="0">
                <a:solidFill>
                  <a:schemeClr val="bg1"/>
                </a:solidFill>
                <a:latin typeface="Fakt Slab Pro Lt" panose="02000000000000000000" pitchFamily="2" charset="0"/>
              </a:rPr>
              <a:t>externe</a:t>
            </a:r>
            <a:r>
              <a:rPr lang="en-GB" sz="1100" dirty="0" smtClean="0">
                <a:solidFill>
                  <a:schemeClr val="bg1"/>
                </a:solidFill>
                <a:latin typeface="Fakt Slab Pro Lt" panose="02000000000000000000" pitchFamily="2" charset="0"/>
              </a:rPr>
              <a:t> </a:t>
            </a:r>
            <a:r>
              <a:rPr lang="en-GB" sz="1100" dirty="0">
                <a:solidFill>
                  <a:schemeClr val="bg1"/>
                </a:solidFill>
                <a:latin typeface="Fakt Slab Pro Lt" panose="02000000000000000000" pitchFamily="2" charset="0"/>
              </a:rPr>
              <a:t>of interne </a:t>
            </a:r>
            <a:r>
              <a:rPr lang="en-GB" sz="1100" dirty="0" err="1">
                <a:solidFill>
                  <a:schemeClr val="bg1"/>
                </a:solidFill>
                <a:latin typeface="Fakt Slab Pro Lt" panose="02000000000000000000" pitchFamily="2" charset="0"/>
              </a:rPr>
              <a:t>fondsen</a:t>
            </a:r>
            <a:r>
              <a:rPr lang="en-GB" sz="1100" dirty="0">
                <a:solidFill>
                  <a:schemeClr val="bg1"/>
                </a:solidFill>
                <a:latin typeface="Fakt Slab Pro Lt" panose="02000000000000000000" pitchFamily="2" charset="0"/>
              </a:rPr>
              <a:t> die </a:t>
            </a:r>
            <a:r>
              <a:rPr lang="en-GB" sz="1100" dirty="0" err="1" smtClean="0">
                <a:solidFill>
                  <a:schemeClr val="bg1"/>
                </a:solidFill>
                <a:latin typeface="Fakt Slab Pro Lt" panose="02000000000000000000" pitchFamily="2" charset="0"/>
              </a:rPr>
              <a:t>speciaal</a:t>
            </a:r>
            <a:r>
              <a:rPr lang="en-GB" sz="1100" dirty="0" smtClean="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voor</a:t>
            </a:r>
            <a:r>
              <a:rPr lang="en-GB" sz="1100" dirty="0">
                <a:solidFill>
                  <a:schemeClr val="bg1"/>
                </a:solidFill>
                <a:latin typeface="Fakt Slab Pro Lt" panose="02000000000000000000" pitchFamily="2" charset="0"/>
              </a:rPr>
              <a:t> u </a:t>
            </a:r>
            <a:r>
              <a:rPr lang="en-GB" sz="1100" dirty="0" err="1">
                <a:solidFill>
                  <a:schemeClr val="bg1"/>
                </a:solidFill>
                <a:latin typeface="Fakt Slab Pro Lt" panose="02000000000000000000" pitchFamily="2" charset="0"/>
              </a:rPr>
              <a:t>kunnen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worden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opgemaakt</a:t>
            </a:r>
            <a:endParaRPr lang="nl-BE" sz="1100" dirty="0">
              <a:solidFill>
                <a:schemeClr val="bg1"/>
              </a:solidFill>
              <a:latin typeface="Fakt Slab Pro Lt" panose="02000000000000000000" pitchFamily="2" charset="0"/>
            </a:endParaRPr>
          </a:p>
        </p:txBody>
      </p:sp>
      <p:sp>
        <p:nvSpPr>
          <p:cNvPr id="28" name="TextBox 31"/>
          <p:cNvSpPr txBox="1"/>
          <p:nvPr/>
        </p:nvSpPr>
        <p:spPr>
          <a:xfrm>
            <a:off x="2507129" y="2852936"/>
            <a:ext cx="1994789" cy="2970043"/>
          </a:xfrm>
          <a:prstGeom prst="rect">
            <a:avLst/>
          </a:prstGeom>
          <a:noFill/>
        </p:spPr>
        <p:txBody>
          <a:bodyPr wrap="square" rtlCol="0">
            <a:spAutoFit/>
          </a:bodyPr>
          <a:lstStyle/>
          <a:p>
            <a:pPr algn="ctr"/>
            <a:r>
              <a:rPr lang="en-GB" sz="1100" dirty="0" err="1">
                <a:solidFill>
                  <a:schemeClr val="bg1"/>
                </a:solidFill>
                <a:latin typeface="Fakt Slab Pro Lt" panose="02000000000000000000" pitchFamily="2" charset="0"/>
              </a:rPr>
              <a:t>Levensverzekeringscontracten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bieden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gewoonlijk</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gunstig</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belastingstelsel</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afhankelijk</a:t>
            </a:r>
            <a:r>
              <a:rPr lang="en-GB" sz="1100" dirty="0">
                <a:solidFill>
                  <a:schemeClr val="bg1"/>
                </a:solidFill>
                <a:latin typeface="Fakt Slab Pro Lt" panose="02000000000000000000" pitchFamily="2" charset="0"/>
              </a:rPr>
              <a:t> van het land van </a:t>
            </a:r>
            <a:r>
              <a:rPr lang="en-GB" sz="1100" dirty="0" err="1">
                <a:solidFill>
                  <a:schemeClr val="bg1"/>
                </a:solidFill>
                <a:latin typeface="Fakt Slab Pro Lt" panose="02000000000000000000" pitchFamily="2" charset="0"/>
              </a:rPr>
              <a:t>residentie</a:t>
            </a:r>
            <a:r>
              <a:rPr lang="en-GB" sz="1100" dirty="0">
                <a:solidFill>
                  <a:schemeClr val="bg1"/>
                </a:solidFill>
                <a:latin typeface="Fakt Slab Pro Lt" panose="02000000000000000000" pitchFamily="2" charset="0"/>
              </a:rPr>
              <a:t> van de </a:t>
            </a:r>
            <a:r>
              <a:rPr lang="en-GB" sz="1100" dirty="0" err="1">
                <a:solidFill>
                  <a:schemeClr val="bg1"/>
                </a:solidFill>
                <a:latin typeface="Fakt Slab Pro Lt" panose="02000000000000000000" pitchFamily="2" charset="0"/>
              </a:rPr>
              <a:t>verzekeringnemer</a:t>
            </a:r>
            <a:r>
              <a:rPr lang="en-GB" sz="1100" dirty="0">
                <a:solidFill>
                  <a:schemeClr val="bg1"/>
                </a:solidFill>
                <a:latin typeface="Fakt Slab Pro Lt" panose="02000000000000000000" pitchFamily="2" charset="0"/>
              </a:rPr>
              <a:t>. De </a:t>
            </a:r>
            <a:r>
              <a:rPr lang="en-GB" sz="1100" dirty="0" err="1">
                <a:solidFill>
                  <a:schemeClr val="bg1"/>
                </a:solidFill>
                <a:latin typeface="Fakt Slab Pro Lt" panose="02000000000000000000" pitchFamily="2" charset="0"/>
              </a:rPr>
              <a:t>belastingregels</a:t>
            </a:r>
            <a:r>
              <a:rPr lang="en-GB" sz="1100" dirty="0">
                <a:solidFill>
                  <a:schemeClr val="bg1"/>
                </a:solidFill>
                <a:latin typeface="Fakt Slab Pro Lt" panose="02000000000000000000" pitchFamily="2" charset="0"/>
              </a:rPr>
              <a:t> die </a:t>
            </a:r>
            <a:r>
              <a:rPr lang="en-GB" sz="1100" dirty="0" err="1">
                <a:solidFill>
                  <a:schemeClr val="bg1"/>
                </a:solidFill>
                <a:latin typeface="Fakt Slab Pro Lt" panose="02000000000000000000" pitchFamily="2" charset="0"/>
              </a:rPr>
              <a:t>voor</a:t>
            </a:r>
            <a:r>
              <a:rPr lang="en-GB" sz="1100" dirty="0">
                <a:solidFill>
                  <a:schemeClr val="bg1"/>
                </a:solidFill>
                <a:latin typeface="Fakt Slab Pro Lt" panose="02000000000000000000" pitchFamily="2" charset="0"/>
              </a:rPr>
              <a:t> het contract </a:t>
            </a:r>
            <a:r>
              <a:rPr lang="en-GB" sz="1100" dirty="0" err="1">
                <a:solidFill>
                  <a:schemeClr val="bg1"/>
                </a:solidFill>
                <a:latin typeface="Fakt Slab Pro Lt" panose="02000000000000000000" pitchFamily="2" charset="0"/>
              </a:rPr>
              <a:t>gelden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zijn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deze</a:t>
            </a:r>
            <a:r>
              <a:rPr lang="en-GB" sz="1100" dirty="0">
                <a:solidFill>
                  <a:schemeClr val="bg1"/>
                </a:solidFill>
                <a:latin typeface="Fakt Slab Pro Lt" panose="02000000000000000000" pitchFamily="2" charset="0"/>
              </a:rPr>
              <a:t> van het land van </a:t>
            </a:r>
            <a:r>
              <a:rPr lang="en-GB" sz="1100" dirty="0" err="1">
                <a:solidFill>
                  <a:schemeClr val="bg1"/>
                </a:solidFill>
                <a:latin typeface="Fakt Slab Pro Lt" panose="02000000000000000000" pitchFamily="2" charset="0"/>
              </a:rPr>
              <a:t>verblijf</a:t>
            </a:r>
            <a:r>
              <a:rPr lang="en-GB" sz="1100" dirty="0">
                <a:solidFill>
                  <a:schemeClr val="bg1"/>
                </a:solidFill>
                <a:latin typeface="Fakt Slab Pro Lt" panose="02000000000000000000" pitchFamily="2" charset="0"/>
              </a:rPr>
              <a:t> van de </a:t>
            </a:r>
            <a:r>
              <a:rPr lang="en-GB" sz="1100" dirty="0" err="1">
                <a:solidFill>
                  <a:schemeClr val="bg1"/>
                </a:solidFill>
                <a:latin typeface="Fakt Slab Pro Lt" panose="02000000000000000000" pitchFamily="2" charset="0"/>
              </a:rPr>
              <a:t>polishouder</a:t>
            </a:r>
            <a:r>
              <a:rPr lang="en-GB" sz="1100" dirty="0">
                <a:solidFill>
                  <a:schemeClr val="bg1"/>
                </a:solidFill>
                <a:latin typeface="Fakt Slab Pro Lt" panose="02000000000000000000" pitchFamily="2" charset="0"/>
              </a:rPr>
              <a:t>.</a:t>
            </a:r>
          </a:p>
          <a:p>
            <a:pPr algn="ctr"/>
            <a:r>
              <a:rPr lang="en-GB" sz="1100" dirty="0" err="1">
                <a:solidFill>
                  <a:schemeClr val="bg1"/>
                </a:solidFill>
                <a:latin typeface="Fakt Slab Pro Lt" panose="02000000000000000000" pitchFamily="2" charset="0"/>
              </a:rPr>
              <a:t>Als</a:t>
            </a:r>
            <a:r>
              <a:rPr lang="en-GB" sz="1100" dirty="0">
                <a:solidFill>
                  <a:schemeClr val="bg1"/>
                </a:solidFill>
                <a:latin typeface="Fakt Slab Pro Lt" panose="02000000000000000000" pitchFamily="2" charset="0"/>
              </a:rPr>
              <a:t> u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Luxemburgse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levensverzekering</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gebruikt</a:t>
            </a:r>
            <a:r>
              <a:rPr lang="en-GB" sz="1100" dirty="0">
                <a:solidFill>
                  <a:schemeClr val="bg1"/>
                </a:solidFill>
                <a:latin typeface="Fakt Slab Pro Lt" panose="02000000000000000000" pitchFamily="2" charset="0"/>
              </a:rPr>
              <a:t>, is </a:t>
            </a:r>
            <a:r>
              <a:rPr lang="en-GB" sz="1100" dirty="0" err="1">
                <a:solidFill>
                  <a:schemeClr val="bg1"/>
                </a:solidFill>
                <a:latin typeface="Fakt Slab Pro Lt" panose="02000000000000000000" pitchFamily="2" charset="0"/>
              </a:rPr>
              <a:t>deze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belastingneutraal</a:t>
            </a:r>
            <a:r>
              <a:rPr lang="en-GB" sz="1100" dirty="0">
                <a:solidFill>
                  <a:schemeClr val="bg1"/>
                </a:solidFill>
                <a:latin typeface="Fakt Slab Pro Lt" panose="02000000000000000000" pitchFamily="2" charset="0"/>
              </a:rPr>
              <a:t> in Luxemburg, </a:t>
            </a:r>
            <a:r>
              <a:rPr lang="en-GB" sz="1100" dirty="0" err="1">
                <a:solidFill>
                  <a:schemeClr val="bg1"/>
                </a:solidFill>
                <a:latin typeface="Fakt Slab Pro Lt" panose="02000000000000000000" pitchFamily="2" charset="0"/>
              </a:rPr>
              <a:t>tijdens</a:t>
            </a:r>
            <a:r>
              <a:rPr lang="en-GB" sz="1100" dirty="0">
                <a:solidFill>
                  <a:schemeClr val="bg1"/>
                </a:solidFill>
                <a:latin typeface="Fakt Slab Pro Lt" panose="02000000000000000000" pitchFamily="2" charset="0"/>
              </a:rPr>
              <a:t> heel de </a:t>
            </a:r>
            <a:r>
              <a:rPr lang="en-GB" sz="1100" dirty="0" err="1">
                <a:solidFill>
                  <a:schemeClr val="bg1"/>
                </a:solidFill>
                <a:latin typeface="Fakt Slab Pro Lt" panose="02000000000000000000" pitchFamily="2" charset="0"/>
              </a:rPr>
              <a:t>duur</a:t>
            </a:r>
            <a:r>
              <a:rPr lang="en-GB" sz="1100" dirty="0">
                <a:solidFill>
                  <a:schemeClr val="bg1"/>
                </a:solidFill>
                <a:latin typeface="Fakt Slab Pro Lt" panose="02000000000000000000" pitchFamily="2" charset="0"/>
              </a:rPr>
              <a:t> van de polis, </a:t>
            </a:r>
            <a:r>
              <a:rPr lang="en-GB" sz="1100" dirty="0" err="1">
                <a:solidFill>
                  <a:schemeClr val="bg1"/>
                </a:solidFill>
                <a:latin typeface="Fakt Slab Pro Lt" panose="02000000000000000000" pitchFamily="2" charset="0"/>
              </a:rPr>
              <a:t>ongeacht</a:t>
            </a:r>
            <a:r>
              <a:rPr lang="en-GB" sz="1100" dirty="0">
                <a:solidFill>
                  <a:schemeClr val="bg1"/>
                </a:solidFill>
                <a:latin typeface="Fakt Slab Pro Lt" panose="02000000000000000000" pitchFamily="2" charset="0"/>
              </a:rPr>
              <a:t> het land van </a:t>
            </a:r>
            <a:r>
              <a:rPr lang="en-GB" sz="1100" dirty="0" err="1">
                <a:solidFill>
                  <a:schemeClr val="bg1"/>
                </a:solidFill>
                <a:latin typeface="Fakt Slab Pro Lt" panose="02000000000000000000" pitchFamily="2" charset="0"/>
              </a:rPr>
              <a:t>residentie</a:t>
            </a:r>
            <a:r>
              <a:rPr lang="en-GB" sz="1100" dirty="0">
                <a:solidFill>
                  <a:schemeClr val="bg1"/>
                </a:solidFill>
                <a:latin typeface="Fakt Slab Pro Lt" panose="02000000000000000000" pitchFamily="2" charset="0"/>
              </a:rPr>
              <a:t> van de </a:t>
            </a:r>
            <a:r>
              <a:rPr lang="en-GB" sz="1100" dirty="0" err="1">
                <a:solidFill>
                  <a:schemeClr val="bg1"/>
                </a:solidFill>
                <a:latin typeface="Fakt Slab Pro Lt" panose="02000000000000000000" pitchFamily="2" charset="0"/>
              </a:rPr>
              <a:t>polishouder</a:t>
            </a:r>
            <a:r>
              <a:rPr lang="en-GB" sz="1100" dirty="0">
                <a:solidFill>
                  <a:schemeClr val="bg1"/>
                </a:solidFill>
                <a:latin typeface="Fakt Slab Pro Lt" panose="02000000000000000000" pitchFamily="2" charset="0"/>
              </a:rPr>
              <a:t>. </a:t>
            </a:r>
          </a:p>
        </p:txBody>
      </p:sp>
      <p:sp>
        <p:nvSpPr>
          <p:cNvPr id="29" name="TextBox 32"/>
          <p:cNvSpPr txBox="1"/>
          <p:nvPr/>
        </p:nvSpPr>
        <p:spPr>
          <a:xfrm>
            <a:off x="4640214" y="2899663"/>
            <a:ext cx="1994789" cy="2800766"/>
          </a:xfrm>
          <a:prstGeom prst="rect">
            <a:avLst/>
          </a:prstGeom>
          <a:noFill/>
        </p:spPr>
        <p:txBody>
          <a:bodyPr wrap="square" rtlCol="0">
            <a:spAutoFit/>
          </a:bodyPr>
          <a:lstStyle/>
          <a:p>
            <a:pPr algn="ctr"/>
            <a:r>
              <a:rPr lang="en-GB" sz="1100" dirty="0" err="1">
                <a:solidFill>
                  <a:schemeClr val="bg1"/>
                </a:solidFill>
                <a:latin typeface="Fakt Slab Pro Lt" panose="02000000000000000000" pitchFamily="2" charset="0"/>
              </a:rPr>
              <a:t>Wij</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weten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dat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onze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cliënten</a:t>
            </a:r>
            <a:r>
              <a:rPr lang="en-GB" sz="1100" dirty="0">
                <a:solidFill>
                  <a:schemeClr val="bg1"/>
                </a:solidFill>
                <a:latin typeface="Fakt Slab Pro Lt" panose="02000000000000000000" pitchFamily="2" charset="0"/>
              </a:rPr>
              <a:t> steeds </a:t>
            </a:r>
            <a:r>
              <a:rPr lang="en-GB" sz="1100" dirty="0" err="1">
                <a:solidFill>
                  <a:schemeClr val="bg1"/>
                </a:solidFill>
                <a:latin typeface="Fakt Slab Pro Lt" panose="02000000000000000000" pitchFamily="2" charset="0"/>
              </a:rPr>
              <a:t>mobieler</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worden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Daarom</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komt</a:t>
            </a:r>
            <a:r>
              <a:rPr lang="en-GB" sz="1100" dirty="0">
                <a:solidFill>
                  <a:schemeClr val="bg1"/>
                </a:solidFill>
                <a:latin typeface="Fakt Slab Pro Lt" panose="02000000000000000000" pitchFamily="2" charset="0"/>
              </a:rPr>
              <a:t> de </a:t>
            </a:r>
            <a:r>
              <a:rPr lang="en-GB" sz="1100" dirty="0" err="1">
                <a:solidFill>
                  <a:schemeClr val="bg1"/>
                </a:solidFill>
                <a:latin typeface="Fakt Slab Pro Lt" panose="02000000000000000000" pitchFamily="2" charset="0"/>
              </a:rPr>
              <a:t>levensverzekering</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OneLife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tegemoet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aan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internationale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vereisten</a:t>
            </a:r>
            <a:r>
              <a:rPr lang="en-GB" sz="1100" dirty="0">
                <a:solidFill>
                  <a:schemeClr val="bg1"/>
                </a:solidFill>
                <a:latin typeface="Fakt Slab Pro Lt" panose="02000000000000000000" pitchFamily="2" charset="0"/>
              </a:rPr>
              <a:t> in </a:t>
            </a:r>
            <a:r>
              <a:rPr lang="en-GB" sz="1100" dirty="0" err="1">
                <a:solidFill>
                  <a:schemeClr val="bg1"/>
                </a:solidFill>
                <a:latin typeface="Fakt Slab Pro Lt" panose="02000000000000000000" pitchFamily="2" charset="0"/>
              </a:rPr>
              <a:t>geval</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verhuizing</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naar</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ander</a:t>
            </a:r>
            <a:r>
              <a:rPr lang="en-GB" sz="1100" dirty="0">
                <a:solidFill>
                  <a:schemeClr val="bg1"/>
                </a:solidFill>
                <a:latin typeface="Fakt Slab Pro Lt" panose="02000000000000000000" pitchFamily="2" charset="0"/>
              </a:rPr>
              <a:t> land. </a:t>
            </a:r>
            <a:r>
              <a:rPr lang="en-GB" sz="1100" dirty="0" err="1">
                <a:solidFill>
                  <a:schemeClr val="bg1"/>
                </a:solidFill>
                <a:latin typeface="Fakt Slab Pro Lt" panose="02000000000000000000" pitchFamily="2" charset="0"/>
              </a:rPr>
              <a:t>Onze</a:t>
            </a:r>
            <a:r>
              <a:rPr lang="en-GB" sz="1100" dirty="0">
                <a:solidFill>
                  <a:schemeClr val="bg1"/>
                </a:solidFill>
                <a:latin typeface="Fakt Slab Pro Lt" panose="02000000000000000000" pitchFamily="2" charset="0"/>
              </a:rPr>
              <a:t> experts </a:t>
            </a:r>
            <a:r>
              <a:rPr lang="en-GB" sz="1100" dirty="0" err="1">
                <a:solidFill>
                  <a:schemeClr val="bg1"/>
                </a:solidFill>
                <a:latin typeface="Fakt Slab Pro Lt" panose="02000000000000000000" pitchFamily="2" charset="0"/>
              </a:rPr>
              <a:t>staan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klaar</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om</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alle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toepasselijke</a:t>
            </a:r>
            <a:r>
              <a:rPr lang="en-GB" sz="1100" dirty="0">
                <a:solidFill>
                  <a:schemeClr val="bg1"/>
                </a:solidFill>
                <a:latin typeface="Fakt Slab Pro Lt" panose="02000000000000000000" pitchFamily="2" charset="0"/>
              </a:rPr>
              <a:t> regels van </a:t>
            </a:r>
            <a:r>
              <a:rPr lang="en-GB" sz="1100" dirty="0" err="1">
                <a:solidFill>
                  <a:schemeClr val="bg1"/>
                </a:solidFill>
                <a:latin typeface="Fakt Slab Pro Lt" panose="02000000000000000000" pitchFamily="2" charset="0"/>
              </a:rPr>
              <a:t>uw</a:t>
            </a:r>
            <a:r>
              <a:rPr lang="en-GB" sz="1100" dirty="0">
                <a:solidFill>
                  <a:schemeClr val="bg1"/>
                </a:solidFill>
                <a:latin typeface="Fakt Slab Pro Lt" panose="02000000000000000000" pitchFamily="2" charset="0"/>
              </a:rPr>
              <a:t> land van </a:t>
            </a:r>
            <a:r>
              <a:rPr lang="en-GB" sz="1100" dirty="0" err="1">
                <a:solidFill>
                  <a:schemeClr val="bg1"/>
                </a:solidFill>
                <a:latin typeface="Fakt Slab Pro Lt" panose="02000000000000000000" pitchFamily="2" charset="0"/>
              </a:rPr>
              <a:t>bestemming</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te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analyseren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zodat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ze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uw</a:t>
            </a:r>
            <a:r>
              <a:rPr lang="en-GB" sz="1100" dirty="0">
                <a:solidFill>
                  <a:schemeClr val="bg1"/>
                </a:solidFill>
                <a:latin typeface="Fakt Slab Pro Lt" panose="02000000000000000000" pitchFamily="2" charset="0"/>
              </a:rPr>
              <a:t> contract </a:t>
            </a:r>
            <a:r>
              <a:rPr lang="en-GB" sz="1100" dirty="0" err="1">
                <a:solidFill>
                  <a:schemeClr val="bg1"/>
                </a:solidFill>
                <a:latin typeface="Fakt Slab Pro Lt" panose="02000000000000000000" pitchFamily="2" charset="0"/>
              </a:rPr>
              <a:t>efficiënt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kunnen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aanpassen</a:t>
            </a:r>
            <a:r>
              <a:rPr lang="en-GB" sz="1100" dirty="0">
                <a:solidFill>
                  <a:schemeClr val="bg1"/>
                </a:solidFill>
                <a:latin typeface="Fakt Slab Pro Lt" panose="02000000000000000000" pitchFamily="2" charset="0"/>
              </a:rPr>
              <a:t> en </a:t>
            </a:r>
            <a:r>
              <a:rPr lang="en-GB" sz="1100" dirty="0" err="1">
                <a:solidFill>
                  <a:schemeClr val="bg1"/>
                </a:solidFill>
                <a:latin typeface="Fakt Slab Pro Lt" panose="02000000000000000000" pitchFamily="2" charset="0"/>
              </a:rPr>
              <a:t>tegemoet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komen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aan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uw</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verwachtingen</a:t>
            </a:r>
            <a:r>
              <a:rPr lang="en-GB" sz="1100" dirty="0">
                <a:solidFill>
                  <a:schemeClr val="bg1"/>
                </a:solidFill>
                <a:latin typeface="Fakt Slab Pro Lt" panose="02000000000000000000" pitchFamily="2" charset="0"/>
              </a:rPr>
              <a:t>.</a:t>
            </a:r>
            <a:endParaRPr lang="nl-BE" sz="1100" dirty="0">
              <a:solidFill>
                <a:schemeClr val="bg1"/>
              </a:solidFill>
              <a:latin typeface="Fakt Slab Pro Lt" panose="02000000000000000000" pitchFamily="2" charset="0"/>
            </a:endParaRPr>
          </a:p>
        </p:txBody>
      </p:sp>
      <p:sp>
        <p:nvSpPr>
          <p:cNvPr id="31" name="TextBox 33"/>
          <p:cNvSpPr txBox="1"/>
          <p:nvPr/>
        </p:nvSpPr>
        <p:spPr>
          <a:xfrm>
            <a:off x="6832190" y="2659014"/>
            <a:ext cx="1994789" cy="3308598"/>
          </a:xfrm>
          <a:prstGeom prst="rect">
            <a:avLst/>
          </a:prstGeom>
          <a:noFill/>
        </p:spPr>
        <p:txBody>
          <a:bodyPr wrap="square" rtlCol="0">
            <a:spAutoFit/>
          </a:bodyPr>
          <a:lstStyle/>
          <a:p>
            <a:pPr algn="ct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levensverzekeringscontract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bij</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OneLife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betekent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dat</a:t>
            </a:r>
            <a:r>
              <a:rPr lang="en-GB" sz="1100" dirty="0">
                <a:solidFill>
                  <a:schemeClr val="bg1"/>
                </a:solidFill>
                <a:latin typeface="Fakt Slab Pro Lt" panose="02000000000000000000" pitchFamily="2" charset="0"/>
              </a:rPr>
              <a:t> u </a:t>
            </a:r>
            <a:r>
              <a:rPr lang="en-GB" sz="1100" dirty="0" err="1">
                <a:solidFill>
                  <a:schemeClr val="bg1"/>
                </a:solidFill>
                <a:latin typeface="Fakt Slab Pro Lt" panose="02000000000000000000" pitchFamily="2" charset="0"/>
              </a:rPr>
              <a:t>beschermd</a:t>
            </a:r>
            <a:r>
              <a:rPr lang="en-GB" sz="1100" dirty="0">
                <a:solidFill>
                  <a:schemeClr val="bg1"/>
                </a:solidFill>
                <a:latin typeface="Fakt Slab Pro Lt" panose="02000000000000000000" pitchFamily="2" charset="0"/>
              </a:rPr>
              <a:t> bent </a:t>
            </a:r>
            <a:r>
              <a:rPr lang="en-GB" sz="1100" dirty="0" err="1">
                <a:solidFill>
                  <a:schemeClr val="bg1"/>
                </a:solidFill>
                <a:latin typeface="Fakt Slab Pro Lt" panose="02000000000000000000" pitchFamily="2" charset="0"/>
              </a:rPr>
              <a:t>binnen</a:t>
            </a:r>
            <a:r>
              <a:rPr lang="en-GB" sz="1100" dirty="0">
                <a:solidFill>
                  <a:schemeClr val="bg1"/>
                </a:solidFill>
                <a:latin typeface="Fakt Slab Pro Lt" panose="02000000000000000000" pitchFamily="2" charset="0"/>
              </a:rPr>
              <a:t> de </a:t>
            </a:r>
            <a:r>
              <a:rPr lang="en-GB" sz="1100" dirty="0" err="1">
                <a:solidFill>
                  <a:schemeClr val="bg1"/>
                </a:solidFill>
                <a:latin typeface="Fakt Slab Pro Lt" panose="02000000000000000000" pitchFamily="2" charset="0"/>
              </a:rPr>
              <a:t>Veiligheidsdriehoek</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Wat</a:t>
            </a:r>
            <a:r>
              <a:rPr lang="en-GB" sz="1100" dirty="0">
                <a:solidFill>
                  <a:schemeClr val="bg1"/>
                </a:solidFill>
                <a:latin typeface="Fakt Slab Pro Lt" panose="02000000000000000000" pitchFamily="2" charset="0"/>
              </a:rPr>
              <a:t> is </a:t>
            </a:r>
            <a:r>
              <a:rPr lang="en-GB" sz="1100" dirty="0" err="1">
                <a:solidFill>
                  <a:schemeClr val="bg1"/>
                </a:solidFill>
                <a:latin typeface="Fakt Slab Pro Lt" panose="02000000000000000000" pitchFamily="2" charset="0"/>
              </a:rPr>
              <a:t>dat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vraagt</a:t>
            </a:r>
            <a:r>
              <a:rPr lang="en-GB" sz="1100" dirty="0">
                <a:solidFill>
                  <a:schemeClr val="bg1"/>
                </a:solidFill>
                <a:latin typeface="Fakt Slab Pro Lt" panose="02000000000000000000" pitchFamily="2" charset="0"/>
              </a:rPr>
              <a:t> u </a:t>
            </a:r>
            <a:r>
              <a:rPr lang="en-GB" sz="1100" dirty="0" err="1">
                <a:solidFill>
                  <a:schemeClr val="bg1"/>
                </a:solidFill>
                <a:latin typeface="Fakt Slab Pro Lt" panose="02000000000000000000" pitchFamily="2" charset="0"/>
              </a:rPr>
              <a:t>zich</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wellicht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af</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Wel</a:t>
            </a:r>
            <a:r>
              <a:rPr lang="en-GB" sz="1100" dirty="0">
                <a:solidFill>
                  <a:schemeClr val="bg1"/>
                </a:solidFill>
                <a:latin typeface="Fakt Slab Pro Lt" panose="02000000000000000000" pitchFamily="2" charset="0"/>
              </a:rPr>
              <a:t>, in </a:t>
            </a:r>
            <a:r>
              <a:rPr lang="en-GB" sz="1100" dirty="0" err="1">
                <a:solidFill>
                  <a:schemeClr val="bg1"/>
                </a:solidFill>
                <a:latin typeface="Fakt Slab Pro Lt" panose="02000000000000000000" pitchFamily="2" charset="0"/>
              </a:rPr>
              <a:t>geval</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faillissement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hebben</a:t>
            </a:r>
            <a:r>
              <a:rPr lang="en-GB" sz="1100" dirty="0">
                <a:solidFill>
                  <a:schemeClr val="bg1"/>
                </a:solidFill>
                <a:latin typeface="Fakt Slab Pro Lt" panose="02000000000000000000" pitchFamily="2" charset="0"/>
              </a:rPr>
              <a:t> de </a:t>
            </a:r>
            <a:r>
              <a:rPr lang="en-GB" sz="1100" dirty="0" err="1">
                <a:solidFill>
                  <a:schemeClr val="bg1"/>
                </a:solidFill>
                <a:latin typeface="Fakt Slab Pro Lt" panose="02000000000000000000" pitchFamily="2" charset="0"/>
              </a:rPr>
              <a:t>verzekeringnemers</a:t>
            </a:r>
            <a:r>
              <a:rPr lang="en-GB" sz="1100" dirty="0">
                <a:solidFill>
                  <a:schemeClr val="bg1"/>
                </a:solidFill>
                <a:latin typeface="Fakt Slab Pro Lt" panose="02000000000000000000" pitchFamily="2" charset="0"/>
              </a:rPr>
              <a:t> van </a:t>
            </a:r>
            <a:r>
              <a:rPr lang="en-GB" sz="1100" dirty="0" err="1">
                <a:solidFill>
                  <a:schemeClr val="bg1"/>
                </a:solidFill>
                <a:latin typeface="Fakt Slab Pro Lt" panose="02000000000000000000" pitchFamily="2" charset="0"/>
              </a:rPr>
              <a:t>onze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contracten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voorrechten</a:t>
            </a:r>
            <a:r>
              <a:rPr lang="en-GB" sz="1100" dirty="0">
                <a:solidFill>
                  <a:schemeClr val="bg1"/>
                </a:solidFill>
                <a:latin typeface="Fakt Slab Pro Lt" panose="02000000000000000000" pitchFamily="2" charset="0"/>
              </a:rPr>
              <a:t> over </a:t>
            </a:r>
            <a:r>
              <a:rPr lang="en-GB" sz="1100" dirty="0" err="1">
                <a:solidFill>
                  <a:schemeClr val="bg1"/>
                </a:solidFill>
                <a:latin typeface="Fakt Slab Pro Lt" panose="02000000000000000000" pitchFamily="2" charset="0"/>
              </a:rPr>
              <a:t>alle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andere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schuldeisers</a:t>
            </a:r>
            <a:r>
              <a:rPr lang="en-GB" sz="1100" dirty="0">
                <a:solidFill>
                  <a:schemeClr val="bg1"/>
                </a:solidFill>
                <a:latin typeface="Fakt Slab Pro Lt" panose="02000000000000000000" pitchFamily="2" charset="0"/>
              </a:rPr>
              <a:t> op de </a:t>
            </a:r>
            <a:r>
              <a:rPr lang="en-GB" sz="1100" dirty="0" err="1">
                <a:solidFill>
                  <a:schemeClr val="bg1"/>
                </a:solidFill>
                <a:latin typeface="Fakt Slab Pro Lt" panose="02000000000000000000" pitchFamily="2" charset="0"/>
              </a:rPr>
              <a:t>representatieve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waarden</a:t>
            </a:r>
            <a:r>
              <a:rPr lang="en-GB" sz="1100" dirty="0">
                <a:solidFill>
                  <a:schemeClr val="bg1"/>
                </a:solidFill>
                <a:latin typeface="Fakt Slab Pro Lt" panose="02000000000000000000" pitchFamily="2" charset="0"/>
              </a:rPr>
              <a:t> die </a:t>
            </a:r>
            <a:r>
              <a:rPr lang="en-GB" sz="1100" dirty="0" err="1">
                <a:solidFill>
                  <a:schemeClr val="bg1"/>
                </a:solidFill>
                <a:latin typeface="Fakt Slab Pro Lt" panose="02000000000000000000" pitchFamily="2" charset="0"/>
              </a:rPr>
              <a:t>belegd</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werden</a:t>
            </a:r>
            <a:r>
              <a:rPr lang="en-GB" sz="1100" dirty="0">
                <a:solidFill>
                  <a:schemeClr val="bg1"/>
                </a:solidFill>
                <a:latin typeface="Fakt Slab Pro Lt" panose="02000000000000000000" pitchFamily="2" charset="0"/>
              </a:rPr>
              <a:t> in de </a:t>
            </a:r>
            <a:r>
              <a:rPr lang="en-GB" sz="1100" dirty="0" err="1">
                <a:solidFill>
                  <a:schemeClr val="bg1"/>
                </a:solidFill>
                <a:latin typeface="Fakt Slab Pro Lt" panose="02000000000000000000" pitchFamily="2" charset="0"/>
              </a:rPr>
              <a:t>verschillende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afgescheiden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rekeningen</a:t>
            </a:r>
            <a:r>
              <a:rPr lang="en-GB" sz="1100" dirty="0">
                <a:solidFill>
                  <a:schemeClr val="bg1"/>
                </a:solidFill>
                <a:latin typeface="Fakt Slab Pro Lt" panose="02000000000000000000" pitchFamily="2" charset="0"/>
              </a:rPr>
              <a:t>, maar </a:t>
            </a:r>
            <a:r>
              <a:rPr lang="en-GB" sz="1100" dirty="0" err="1">
                <a:solidFill>
                  <a:schemeClr val="bg1"/>
                </a:solidFill>
                <a:latin typeface="Fakt Slab Pro Lt" panose="02000000000000000000" pitchFamily="2" charset="0"/>
              </a:rPr>
              <a:t>ook</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een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grondig</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gereglementeerd</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toezicht</a:t>
            </a:r>
            <a:r>
              <a:rPr lang="en-GB" sz="1100" dirty="0">
                <a:solidFill>
                  <a:schemeClr val="bg1"/>
                </a:solidFill>
                <a:latin typeface="Fakt Slab Pro Lt" panose="02000000000000000000" pitchFamily="2" charset="0"/>
              </a:rPr>
              <a:t>. Met </a:t>
            </a:r>
            <a:r>
              <a:rPr lang="en-GB" sz="1100" dirty="0" err="1">
                <a:solidFill>
                  <a:schemeClr val="bg1"/>
                </a:solidFill>
                <a:latin typeface="Fakt Slab Pro Lt" panose="02000000000000000000" pitchFamily="2" charset="0"/>
              </a:rPr>
              <a:t>andere</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woorden</a:t>
            </a:r>
            <a:r>
              <a:rPr lang="en-GB" sz="1100" dirty="0">
                <a:solidFill>
                  <a:schemeClr val="bg1"/>
                </a:solidFill>
                <a:latin typeface="Fakt Slab Pro Lt" panose="02000000000000000000" pitchFamily="2" charset="0"/>
              </a:rPr>
              <a:t>: we </a:t>
            </a:r>
            <a:r>
              <a:rPr lang="en-GB" sz="1100" dirty="0" err="1">
                <a:solidFill>
                  <a:schemeClr val="bg1"/>
                </a:solidFill>
                <a:latin typeface="Fakt Slab Pro Lt" panose="02000000000000000000" pitchFamily="2" charset="0"/>
              </a:rPr>
              <a:t>kijken</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uit</a:t>
            </a:r>
            <a:r>
              <a:rPr lang="en-GB" sz="1100" dirty="0">
                <a:solidFill>
                  <a:schemeClr val="bg1"/>
                </a:solidFill>
                <a:latin typeface="Fakt Slab Pro Lt" panose="02000000000000000000" pitchFamily="2" charset="0"/>
              </a:rPr>
              <a:t> </a:t>
            </a:r>
            <a:r>
              <a:rPr lang="en-GB" sz="1100" dirty="0" err="1">
                <a:solidFill>
                  <a:schemeClr val="bg1"/>
                </a:solidFill>
                <a:latin typeface="Fakt Slab Pro Lt" panose="02000000000000000000" pitchFamily="2" charset="0"/>
              </a:rPr>
              <a:t>voor</a:t>
            </a:r>
            <a:r>
              <a:rPr lang="en-GB" sz="1100" dirty="0">
                <a:solidFill>
                  <a:schemeClr val="bg1"/>
                </a:solidFill>
                <a:latin typeface="Fakt Slab Pro Lt" panose="02000000000000000000" pitchFamily="2" charset="0"/>
              </a:rPr>
              <a:t> u. </a:t>
            </a:r>
            <a:endParaRPr lang="nl-BE" sz="1100" dirty="0">
              <a:solidFill>
                <a:schemeClr val="bg1"/>
              </a:solidFill>
              <a:latin typeface="Fakt Slab Pro Lt" panose="02000000000000000000" pitchFamily="2" charset="0"/>
            </a:endParaRPr>
          </a:p>
        </p:txBody>
      </p:sp>
      <p:pic>
        <p:nvPicPr>
          <p:cNvPr id="35" name="Picture 2" descr="C:\Users\RWang\Downloads\poker-ful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024" y="1750052"/>
            <a:ext cx="1014518" cy="1014518"/>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TextBox 22"/>
          <p:cNvSpPr txBox="1"/>
          <p:nvPr/>
        </p:nvSpPr>
        <p:spPr>
          <a:xfrm>
            <a:off x="372124" y="1321604"/>
            <a:ext cx="1944319" cy="523220"/>
          </a:xfrm>
          <a:prstGeom prst="rect">
            <a:avLst/>
          </a:prstGeom>
          <a:noFill/>
        </p:spPr>
        <p:txBody>
          <a:bodyPr wrap="square" rtlCol="0">
            <a:spAutoFit/>
          </a:bodyPr>
          <a:lstStyle/>
          <a:p>
            <a:pPr algn="ctr"/>
            <a:r>
              <a:rPr lang="nb-NO" sz="1400" dirty="0" err="1">
                <a:solidFill>
                  <a:schemeClr val="bg1"/>
                </a:solidFill>
                <a:latin typeface="Avenir Medium"/>
                <a:cs typeface="Avenir Medium"/>
              </a:rPr>
              <a:t>Flexibele</a:t>
            </a:r>
            <a:r>
              <a:rPr lang="nb-NO" sz="1400" dirty="0">
                <a:solidFill>
                  <a:schemeClr val="bg1"/>
                </a:solidFill>
                <a:latin typeface="Avenir Medium"/>
                <a:cs typeface="Avenir Medium"/>
              </a:rPr>
              <a:t> </a:t>
            </a:r>
            <a:r>
              <a:rPr lang="nb-NO" sz="1400" dirty="0" err="1">
                <a:solidFill>
                  <a:schemeClr val="bg1"/>
                </a:solidFill>
                <a:latin typeface="Avenir Medium"/>
                <a:cs typeface="Avenir Medium"/>
              </a:rPr>
              <a:t>beleggingen</a:t>
            </a:r>
            <a:endParaRPr lang="nb-NO" sz="1400" dirty="0">
              <a:solidFill>
                <a:schemeClr val="bg1"/>
              </a:solidFill>
              <a:latin typeface="Avenir Medium"/>
              <a:cs typeface="Avenir Medium"/>
            </a:endParaRPr>
          </a:p>
        </p:txBody>
      </p:sp>
      <p:sp>
        <p:nvSpPr>
          <p:cNvPr id="37" name="TextBox 23"/>
          <p:cNvSpPr txBox="1"/>
          <p:nvPr/>
        </p:nvSpPr>
        <p:spPr>
          <a:xfrm>
            <a:off x="2532364" y="1340768"/>
            <a:ext cx="1944319" cy="307777"/>
          </a:xfrm>
          <a:prstGeom prst="rect">
            <a:avLst/>
          </a:prstGeom>
          <a:noFill/>
        </p:spPr>
        <p:txBody>
          <a:bodyPr wrap="square" rtlCol="0">
            <a:spAutoFit/>
          </a:bodyPr>
          <a:lstStyle/>
          <a:p>
            <a:pPr algn="ctr"/>
            <a:r>
              <a:rPr lang="nl-NL" sz="1400" dirty="0">
                <a:solidFill>
                  <a:schemeClr val="bg1"/>
                </a:solidFill>
                <a:latin typeface="Avenir Medium"/>
                <a:cs typeface="Avenir Medium"/>
              </a:rPr>
              <a:t>Gunstige fiscaliteit</a:t>
            </a:r>
          </a:p>
        </p:txBody>
      </p:sp>
      <p:sp>
        <p:nvSpPr>
          <p:cNvPr id="38" name="TextBox 24"/>
          <p:cNvSpPr txBox="1"/>
          <p:nvPr/>
        </p:nvSpPr>
        <p:spPr>
          <a:xfrm>
            <a:off x="4665449" y="1321023"/>
            <a:ext cx="1944319" cy="307777"/>
          </a:xfrm>
          <a:prstGeom prst="rect">
            <a:avLst/>
          </a:prstGeom>
          <a:noFill/>
        </p:spPr>
        <p:txBody>
          <a:bodyPr wrap="square" rtlCol="0">
            <a:spAutoFit/>
          </a:bodyPr>
          <a:lstStyle/>
          <a:p>
            <a:pPr algn="ctr"/>
            <a:r>
              <a:rPr lang="nl-NL" sz="1400" dirty="0">
                <a:solidFill>
                  <a:schemeClr val="bg1"/>
                </a:solidFill>
                <a:latin typeface="Avenir Medium"/>
                <a:cs typeface="Avenir Medium"/>
              </a:rPr>
              <a:t>Meeneembaarheid</a:t>
            </a:r>
          </a:p>
        </p:txBody>
      </p:sp>
      <p:sp>
        <p:nvSpPr>
          <p:cNvPr id="39" name="TextBox 25"/>
          <p:cNvSpPr txBox="1"/>
          <p:nvPr/>
        </p:nvSpPr>
        <p:spPr>
          <a:xfrm>
            <a:off x="6833255" y="1259178"/>
            <a:ext cx="1992658" cy="523220"/>
          </a:xfrm>
          <a:prstGeom prst="rect">
            <a:avLst/>
          </a:prstGeom>
          <a:noFill/>
        </p:spPr>
        <p:txBody>
          <a:bodyPr wrap="square" rtlCol="0">
            <a:spAutoFit/>
          </a:bodyPr>
          <a:lstStyle/>
          <a:p>
            <a:pPr algn="ctr"/>
            <a:r>
              <a:rPr lang="nl-NL" sz="1400" dirty="0">
                <a:solidFill>
                  <a:schemeClr val="bg1"/>
                </a:solidFill>
                <a:latin typeface="Avenir Medium"/>
                <a:cs typeface="Avenir Medium"/>
              </a:rPr>
              <a:t>Bescherming </a:t>
            </a:r>
          </a:p>
          <a:p>
            <a:pPr algn="ctr"/>
            <a:r>
              <a:rPr lang="nl-NL" sz="1400" dirty="0">
                <a:solidFill>
                  <a:schemeClr val="bg1"/>
                </a:solidFill>
                <a:latin typeface="Avenir Medium"/>
                <a:cs typeface="Avenir Medium"/>
              </a:rPr>
              <a:t>van de investeerder</a:t>
            </a:r>
          </a:p>
        </p:txBody>
      </p:sp>
    </p:spTree>
    <p:extLst>
      <p:ext uri="{BB962C8B-B14F-4D97-AF65-F5344CB8AC3E}">
        <p14:creationId xmlns:p14="http://schemas.microsoft.com/office/powerpoint/2010/main" val="36905281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54" name="Rectangle 53"/>
          <p:cNvSpPr/>
          <p:nvPr/>
        </p:nvSpPr>
        <p:spPr>
          <a:xfrm>
            <a:off x="-252536" y="-99392"/>
            <a:ext cx="4680520" cy="7056784"/>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3"/>
          <p:cNvSpPr txBox="1"/>
          <p:nvPr/>
        </p:nvSpPr>
        <p:spPr>
          <a:xfrm>
            <a:off x="595660" y="5517232"/>
            <a:ext cx="2863311" cy="369332"/>
          </a:xfrm>
          <a:prstGeom prst="rect">
            <a:avLst/>
          </a:prstGeom>
          <a:noFill/>
        </p:spPr>
        <p:txBody>
          <a:bodyPr wrap="square" rtlCol="0">
            <a:spAutoFit/>
          </a:bodyPr>
          <a:lstStyle/>
          <a:p>
            <a:pPr algn="ctr"/>
            <a:r>
              <a:rPr lang="nl-NL" b="1" dirty="0">
                <a:solidFill>
                  <a:schemeClr val="bg1"/>
                </a:solidFill>
                <a:latin typeface="Fakt Slab Pro Lt" panose="02000000000000000000" pitchFamily="2" charset="0"/>
              </a:rPr>
              <a:t>Maak kennis met…</a:t>
            </a:r>
          </a:p>
        </p:txBody>
      </p:sp>
      <p:grpSp>
        <p:nvGrpSpPr>
          <p:cNvPr id="62" name="Group 6"/>
          <p:cNvGrpSpPr/>
          <p:nvPr/>
        </p:nvGrpSpPr>
        <p:grpSpPr>
          <a:xfrm>
            <a:off x="393431" y="2492895"/>
            <a:ext cx="3386937" cy="2267674"/>
            <a:chOff x="26616" y="1695268"/>
            <a:chExt cx="5259145" cy="1046618"/>
          </a:xfrm>
        </p:grpSpPr>
        <p:sp>
          <p:nvSpPr>
            <p:cNvPr id="63" name="Rounded Rectangle 8"/>
            <p:cNvSpPr/>
            <p:nvPr/>
          </p:nvSpPr>
          <p:spPr>
            <a:xfrm>
              <a:off x="29177" y="1695268"/>
              <a:ext cx="5256584" cy="864096"/>
            </a:xfrm>
            <a:prstGeom prst="round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12"/>
            <p:cNvSpPr txBox="1"/>
            <p:nvPr/>
          </p:nvSpPr>
          <p:spPr>
            <a:xfrm>
              <a:off x="26616" y="1761737"/>
              <a:ext cx="5259145" cy="980149"/>
            </a:xfrm>
            <a:prstGeom prst="rect">
              <a:avLst/>
            </a:prstGeom>
            <a:noFill/>
            <a:ln>
              <a:noFill/>
            </a:ln>
          </p:spPr>
          <p:txBody>
            <a:bodyPr wrap="square" rtlCol="0">
              <a:spAutoFit/>
            </a:bodyPr>
            <a:lstStyle/>
            <a:p>
              <a:pPr algn="ctr"/>
              <a:r>
                <a:rPr lang="nl-NL" sz="1200" dirty="0">
                  <a:solidFill>
                    <a:schemeClr val="bg1"/>
                  </a:solidFill>
                  <a:latin typeface="Fakt Slab Pro Lt" panose="02000000000000000000" pitchFamily="2" charset="0"/>
                </a:rPr>
                <a:t>We stellen u voor aan </a:t>
              </a:r>
              <a:r>
                <a:rPr lang="nl-NL" sz="1200" dirty="0" smtClean="0">
                  <a:solidFill>
                    <a:schemeClr val="bg1"/>
                  </a:solidFill>
                  <a:latin typeface="Fakt Slab Pro Lt" panose="02000000000000000000" pitchFamily="2" charset="0"/>
                </a:rPr>
                <a:t>families </a:t>
              </a:r>
              <a:r>
                <a:rPr lang="nl-NL" sz="1200" dirty="0">
                  <a:solidFill>
                    <a:schemeClr val="bg1"/>
                  </a:solidFill>
                  <a:latin typeface="Fakt Slab Pro Lt" panose="02000000000000000000" pitchFamily="2" charset="0"/>
                </a:rPr>
                <a:t>die hun voordeel gehaald hebben uit een </a:t>
              </a:r>
              <a:r>
                <a:rPr lang="nl-NL" sz="1200" dirty="0">
                  <a:solidFill>
                    <a:srgbClr val="00AFD7"/>
                  </a:solidFill>
                  <a:latin typeface="Fakt Slab Pro Lt" panose="02000000000000000000" pitchFamily="2" charset="0"/>
                </a:rPr>
                <a:t>levensverzekeringscontract in Luxemburg</a:t>
              </a:r>
              <a:r>
                <a:rPr lang="nl-NL" sz="1200" dirty="0">
                  <a:solidFill>
                    <a:schemeClr val="bg1"/>
                  </a:solidFill>
                  <a:latin typeface="Fakt Slab Pro Lt" panose="02000000000000000000" pitchFamily="2" charset="0"/>
                </a:rPr>
                <a:t>.</a:t>
              </a:r>
            </a:p>
            <a:p>
              <a:pPr algn="ctr"/>
              <a:endParaRPr lang="nl-NL" sz="1200" dirty="0">
                <a:solidFill>
                  <a:schemeClr val="bg1"/>
                </a:solidFill>
                <a:latin typeface="Fakt Slab Pro Lt" panose="02000000000000000000" pitchFamily="2" charset="0"/>
              </a:endParaRPr>
            </a:p>
            <a:p>
              <a:pPr algn="ctr"/>
              <a:r>
                <a:rPr lang="nl-NL" sz="1200" dirty="0">
                  <a:solidFill>
                    <a:schemeClr val="bg1"/>
                  </a:solidFill>
                  <a:latin typeface="Fakt Slab Pro Lt" panose="02000000000000000000" pitchFamily="2" charset="0"/>
                </a:rPr>
                <a:t>Deze families genieten volop van hun leven met hun mobiele en flexibele oplossingen, waardoor ze er een zorgeloze, internationale levensstijl op na kunnen houden.</a:t>
              </a:r>
            </a:p>
            <a:p>
              <a:pPr algn="ctr"/>
              <a:endParaRPr lang="nl-NL" sz="1200" dirty="0">
                <a:solidFill>
                  <a:schemeClr val="bg1"/>
                </a:solidFill>
                <a:latin typeface="Fakt Slab Pro Lt" panose="02000000000000000000" pitchFamily="2" charset="0"/>
              </a:endParaRPr>
            </a:p>
            <a:p>
              <a:pPr algn="ctr"/>
              <a:r>
                <a:rPr lang="nl-NL" sz="1200" dirty="0">
                  <a:solidFill>
                    <a:schemeClr val="bg1"/>
                  </a:solidFill>
                  <a:latin typeface="Fakt Slab Pro Lt" panose="02000000000000000000" pitchFamily="2" charset="0"/>
                </a:rPr>
                <a:t> Ze </a:t>
              </a:r>
              <a:r>
                <a:rPr lang="nl-NL" sz="1200" dirty="0" smtClean="0">
                  <a:solidFill>
                    <a:schemeClr val="bg1"/>
                  </a:solidFill>
                  <a:latin typeface="Fakt Slab Pro Lt" panose="02000000000000000000" pitchFamily="2" charset="0"/>
                </a:rPr>
                <a:t>tonen </a:t>
              </a:r>
              <a:r>
                <a:rPr lang="nl-NL" sz="1200" dirty="0">
                  <a:solidFill>
                    <a:schemeClr val="bg1"/>
                  </a:solidFill>
                  <a:latin typeface="Fakt Slab Pro Lt" panose="02000000000000000000" pitchFamily="2" charset="0"/>
                </a:rPr>
                <a:t>u hoe cruciaal het is om volledig beschermd te zijn door een levensverzekering.</a:t>
              </a:r>
            </a:p>
          </p:txBody>
        </p:sp>
      </p:grpSp>
      <p:sp>
        <p:nvSpPr>
          <p:cNvPr id="65" name="TextBox 19"/>
          <p:cNvSpPr txBox="1"/>
          <p:nvPr/>
        </p:nvSpPr>
        <p:spPr>
          <a:xfrm>
            <a:off x="-207658" y="1475066"/>
            <a:ext cx="4590764" cy="461665"/>
          </a:xfrm>
          <a:prstGeom prst="rect">
            <a:avLst/>
          </a:prstGeom>
          <a:noFill/>
        </p:spPr>
        <p:txBody>
          <a:bodyPr wrap="square" rtlCol="0">
            <a:spAutoFit/>
          </a:bodyPr>
          <a:lstStyle/>
          <a:p>
            <a:pPr algn="ctr"/>
            <a:r>
              <a:rPr lang="nl-NL" sz="2400" dirty="0" err="1">
                <a:solidFill>
                  <a:schemeClr val="bg1"/>
                </a:solidFill>
                <a:latin typeface="Avenir Medium"/>
                <a:cs typeface="Avenir Medium"/>
              </a:rPr>
              <a:t>OneLife</a:t>
            </a:r>
            <a:r>
              <a:rPr lang="nl-NL" sz="2400" dirty="0">
                <a:solidFill>
                  <a:schemeClr val="bg1"/>
                </a:solidFill>
                <a:latin typeface="Avenir Medium"/>
                <a:cs typeface="Avenir Medium"/>
              </a:rPr>
              <a:t> Familiefoto's</a:t>
            </a:r>
          </a:p>
        </p:txBody>
      </p:sp>
      <p:sp>
        <p:nvSpPr>
          <p:cNvPr id="23" name="TextBox 24"/>
          <p:cNvSpPr txBox="1"/>
          <p:nvPr/>
        </p:nvSpPr>
        <p:spPr>
          <a:xfrm>
            <a:off x="6624485" y="568297"/>
            <a:ext cx="2519766" cy="646331"/>
          </a:xfrm>
          <a:prstGeom prst="rect">
            <a:avLst/>
          </a:prstGeom>
          <a:noFill/>
        </p:spPr>
        <p:txBody>
          <a:bodyPr wrap="square" rtlCol="0">
            <a:spAutoFit/>
          </a:bodyPr>
          <a:lstStyle/>
          <a:p>
            <a:pPr algn="ctr"/>
            <a:r>
              <a:rPr lang="da-DK" dirty="0">
                <a:solidFill>
                  <a:schemeClr val="bg1"/>
                </a:solidFill>
                <a:latin typeface="Avenir Medium"/>
                <a:cs typeface="Avenir Medium"/>
              </a:rPr>
              <a:t>De familie </a:t>
            </a:r>
            <a:r>
              <a:rPr lang="en-GB" dirty="0" smtClean="0">
                <a:solidFill>
                  <a:schemeClr val="bg1"/>
                </a:solidFill>
                <a:latin typeface="Avenir Medium"/>
                <a:cs typeface="Avenir Medium"/>
              </a:rPr>
              <a:t/>
            </a:r>
            <a:br>
              <a:rPr lang="en-GB" dirty="0" smtClean="0">
                <a:solidFill>
                  <a:schemeClr val="bg1"/>
                </a:solidFill>
                <a:latin typeface="Avenir Medium"/>
                <a:cs typeface="Avenir Medium"/>
              </a:rPr>
            </a:br>
            <a:r>
              <a:rPr lang="en-GB" dirty="0">
                <a:solidFill>
                  <a:schemeClr val="bg1"/>
                </a:solidFill>
                <a:latin typeface="Avenir Book"/>
                <a:cs typeface="Avenir Book"/>
              </a:rPr>
              <a:t>[</a:t>
            </a:r>
            <a:r>
              <a:rPr lang="en-GB" dirty="0" err="1" smtClean="0">
                <a:solidFill>
                  <a:schemeClr val="bg1"/>
                </a:solidFill>
                <a:latin typeface="Avenir Book"/>
                <a:cs typeface="Avenir Book"/>
              </a:rPr>
              <a:t>Familienaam</a:t>
            </a:r>
            <a:r>
              <a:rPr lang="en-GB" dirty="0" smtClean="0">
                <a:solidFill>
                  <a:schemeClr val="bg1"/>
                </a:solidFill>
                <a:latin typeface="Avenir Book"/>
                <a:cs typeface="Avenir Book"/>
              </a:rPr>
              <a:t>]</a:t>
            </a:r>
            <a:endParaRPr lang="en-GB" dirty="0" smtClean="0">
              <a:solidFill>
                <a:schemeClr val="bg1"/>
              </a:solidFill>
              <a:latin typeface="Avenir Medium"/>
              <a:cs typeface="Avenir Medium"/>
            </a:endParaRPr>
          </a:p>
        </p:txBody>
      </p:sp>
      <p:sp>
        <p:nvSpPr>
          <p:cNvPr id="26" name="TextBox 24"/>
          <p:cNvSpPr txBox="1"/>
          <p:nvPr/>
        </p:nvSpPr>
        <p:spPr>
          <a:xfrm>
            <a:off x="6624485" y="2350621"/>
            <a:ext cx="2519766" cy="646331"/>
          </a:xfrm>
          <a:prstGeom prst="rect">
            <a:avLst/>
          </a:prstGeom>
          <a:noFill/>
        </p:spPr>
        <p:txBody>
          <a:bodyPr wrap="square" rtlCol="0">
            <a:spAutoFit/>
          </a:bodyPr>
          <a:lstStyle/>
          <a:p>
            <a:pPr algn="ctr"/>
            <a:r>
              <a:rPr lang="da-DK" dirty="0">
                <a:solidFill>
                  <a:schemeClr val="bg1"/>
                </a:solidFill>
                <a:latin typeface="Avenir Medium"/>
                <a:cs typeface="Avenir Medium"/>
              </a:rPr>
              <a:t>De familie </a:t>
            </a:r>
            <a:r>
              <a:rPr lang="en-GB" dirty="0" smtClean="0">
                <a:solidFill>
                  <a:schemeClr val="bg1"/>
                </a:solidFill>
                <a:latin typeface="Avenir Medium"/>
                <a:cs typeface="Avenir Medium"/>
              </a:rPr>
              <a:t/>
            </a:r>
            <a:br>
              <a:rPr lang="en-GB" dirty="0" smtClean="0">
                <a:solidFill>
                  <a:schemeClr val="bg1"/>
                </a:solidFill>
                <a:latin typeface="Avenir Medium"/>
                <a:cs typeface="Avenir Medium"/>
              </a:rPr>
            </a:br>
            <a:r>
              <a:rPr lang="en-GB" dirty="0">
                <a:solidFill>
                  <a:schemeClr val="bg1"/>
                </a:solidFill>
                <a:latin typeface="Avenir Book"/>
                <a:cs typeface="Avenir Book"/>
              </a:rPr>
              <a:t>[</a:t>
            </a:r>
            <a:r>
              <a:rPr lang="en-GB" dirty="0" err="1">
                <a:solidFill>
                  <a:schemeClr val="bg1"/>
                </a:solidFill>
                <a:latin typeface="Avenir Book"/>
                <a:cs typeface="Avenir Book"/>
              </a:rPr>
              <a:t>Familienaam</a:t>
            </a:r>
            <a:r>
              <a:rPr lang="en-GB" dirty="0">
                <a:solidFill>
                  <a:schemeClr val="bg1"/>
                </a:solidFill>
                <a:latin typeface="Avenir Book"/>
                <a:cs typeface="Avenir Book"/>
              </a:rPr>
              <a:t>]</a:t>
            </a:r>
            <a:endParaRPr lang="en-GB" dirty="0">
              <a:solidFill>
                <a:schemeClr val="bg1"/>
              </a:solidFill>
              <a:latin typeface="Avenir Medium"/>
              <a:cs typeface="Avenir Medium"/>
            </a:endParaRPr>
          </a:p>
        </p:txBody>
      </p:sp>
      <p:sp>
        <p:nvSpPr>
          <p:cNvPr id="29" name="TextBox 25"/>
          <p:cNvSpPr txBox="1"/>
          <p:nvPr/>
        </p:nvSpPr>
        <p:spPr>
          <a:xfrm>
            <a:off x="6588224" y="3933056"/>
            <a:ext cx="2592288" cy="646331"/>
          </a:xfrm>
          <a:prstGeom prst="rect">
            <a:avLst/>
          </a:prstGeom>
          <a:noFill/>
        </p:spPr>
        <p:txBody>
          <a:bodyPr wrap="square" rtlCol="0">
            <a:spAutoFit/>
          </a:bodyPr>
          <a:lstStyle/>
          <a:p>
            <a:pPr algn="ctr"/>
            <a:r>
              <a:rPr lang="da-DK" dirty="0">
                <a:solidFill>
                  <a:schemeClr val="bg1"/>
                </a:solidFill>
                <a:latin typeface="Avenir Medium"/>
                <a:cs typeface="Avenir Medium"/>
              </a:rPr>
              <a:t>De familie </a:t>
            </a:r>
            <a:r>
              <a:rPr lang="en-GB" dirty="0" smtClean="0">
                <a:solidFill>
                  <a:schemeClr val="bg1"/>
                </a:solidFill>
                <a:latin typeface="Avenir Medium"/>
                <a:cs typeface="Avenir Medium"/>
              </a:rPr>
              <a:t/>
            </a:r>
            <a:br>
              <a:rPr lang="en-GB" dirty="0" smtClean="0">
                <a:solidFill>
                  <a:schemeClr val="bg1"/>
                </a:solidFill>
                <a:latin typeface="Avenir Medium"/>
                <a:cs typeface="Avenir Medium"/>
              </a:rPr>
            </a:br>
            <a:r>
              <a:rPr lang="en-GB" dirty="0">
                <a:solidFill>
                  <a:schemeClr val="bg1"/>
                </a:solidFill>
                <a:latin typeface="Avenir Book"/>
                <a:cs typeface="Avenir Book"/>
              </a:rPr>
              <a:t>[</a:t>
            </a:r>
            <a:r>
              <a:rPr lang="en-GB" dirty="0" err="1">
                <a:solidFill>
                  <a:schemeClr val="bg1"/>
                </a:solidFill>
                <a:latin typeface="Avenir Book"/>
                <a:cs typeface="Avenir Book"/>
              </a:rPr>
              <a:t>Familienaam</a:t>
            </a:r>
            <a:r>
              <a:rPr lang="en-GB" dirty="0">
                <a:solidFill>
                  <a:schemeClr val="bg1"/>
                </a:solidFill>
                <a:latin typeface="Avenir Book"/>
                <a:cs typeface="Avenir Book"/>
              </a:rPr>
              <a:t>]</a:t>
            </a:r>
            <a:endParaRPr lang="en-GB" dirty="0">
              <a:solidFill>
                <a:schemeClr val="bg1"/>
              </a:solidFill>
              <a:latin typeface="Avenir Medium"/>
              <a:cs typeface="Avenir Medium"/>
            </a:endParaRPr>
          </a:p>
        </p:txBody>
      </p:sp>
      <p:sp>
        <p:nvSpPr>
          <p:cNvPr id="32" name="TextBox 25"/>
          <p:cNvSpPr txBox="1"/>
          <p:nvPr/>
        </p:nvSpPr>
        <p:spPr>
          <a:xfrm>
            <a:off x="6588224" y="5661248"/>
            <a:ext cx="2592288" cy="646331"/>
          </a:xfrm>
          <a:prstGeom prst="rect">
            <a:avLst/>
          </a:prstGeom>
          <a:noFill/>
        </p:spPr>
        <p:txBody>
          <a:bodyPr wrap="square" rtlCol="0">
            <a:spAutoFit/>
          </a:bodyPr>
          <a:lstStyle/>
          <a:p>
            <a:pPr algn="ctr"/>
            <a:r>
              <a:rPr lang="da-DK" dirty="0">
                <a:solidFill>
                  <a:schemeClr val="bg1"/>
                </a:solidFill>
                <a:latin typeface="Avenir Medium"/>
                <a:cs typeface="Avenir Medium"/>
              </a:rPr>
              <a:t>De familie </a:t>
            </a:r>
            <a:r>
              <a:rPr lang="en-GB" dirty="0" smtClean="0">
                <a:solidFill>
                  <a:schemeClr val="bg1"/>
                </a:solidFill>
                <a:latin typeface="Avenir Medium"/>
                <a:cs typeface="Avenir Medium"/>
              </a:rPr>
              <a:t/>
            </a:r>
            <a:br>
              <a:rPr lang="en-GB" dirty="0" smtClean="0">
                <a:solidFill>
                  <a:schemeClr val="bg1"/>
                </a:solidFill>
                <a:latin typeface="Avenir Medium"/>
                <a:cs typeface="Avenir Medium"/>
              </a:rPr>
            </a:br>
            <a:r>
              <a:rPr lang="en-GB" dirty="0">
                <a:solidFill>
                  <a:schemeClr val="bg1"/>
                </a:solidFill>
                <a:latin typeface="Avenir Book"/>
                <a:cs typeface="Avenir Book"/>
              </a:rPr>
              <a:t>[</a:t>
            </a:r>
            <a:r>
              <a:rPr lang="en-GB" dirty="0" err="1">
                <a:solidFill>
                  <a:schemeClr val="bg1"/>
                </a:solidFill>
                <a:latin typeface="Avenir Book"/>
                <a:cs typeface="Avenir Book"/>
              </a:rPr>
              <a:t>Familienaam</a:t>
            </a:r>
            <a:r>
              <a:rPr lang="en-GB" dirty="0">
                <a:solidFill>
                  <a:schemeClr val="bg1"/>
                </a:solidFill>
                <a:latin typeface="Avenir Book"/>
                <a:cs typeface="Avenir Book"/>
              </a:rPr>
              <a:t>]</a:t>
            </a:r>
            <a:endParaRPr lang="en-GB" dirty="0">
              <a:solidFill>
                <a:schemeClr val="bg1"/>
              </a:solidFill>
              <a:latin typeface="Avenir Medium"/>
              <a:cs typeface="Avenir Medium"/>
            </a:endParaRPr>
          </a:p>
        </p:txBody>
      </p:sp>
      <p:pic>
        <p:nvPicPr>
          <p:cNvPr id="2" name="Image 1" descr="iStock-475946876_sup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80425"/>
            <a:ext cx="1944216" cy="1295520"/>
          </a:xfrm>
          <a:prstGeom prst="rect">
            <a:avLst/>
          </a:prstGeom>
        </p:spPr>
      </p:pic>
      <p:pic>
        <p:nvPicPr>
          <p:cNvPr id="3" name="Image 2" descr="iStock-522783996_sup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844824"/>
            <a:ext cx="1944216" cy="1296144"/>
          </a:xfrm>
          <a:prstGeom prst="rect">
            <a:avLst/>
          </a:prstGeom>
        </p:spPr>
      </p:pic>
      <p:pic>
        <p:nvPicPr>
          <p:cNvPr id="4" name="Image 3" descr="iStock-509919321_sup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717032"/>
            <a:ext cx="1944216" cy="1202016"/>
          </a:xfrm>
          <a:prstGeom prst="rect">
            <a:avLst/>
          </a:prstGeom>
        </p:spPr>
      </p:pic>
      <p:pic>
        <p:nvPicPr>
          <p:cNvPr id="5" name="Image 4" descr="iStock-524530456_supe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5312673"/>
            <a:ext cx="1944216" cy="1296144"/>
          </a:xfrm>
          <a:prstGeom prst="rect">
            <a:avLst/>
          </a:prstGeom>
        </p:spPr>
      </p:pic>
      <p:pic>
        <p:nvPicPr>
          <p:cNvPr id="24"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644008" y="116632"/>
            <a:ext cx="2016224" cy="1512167"/>
          </a:xfrm>
          <a:prstGeom prst="rect">
            <a:avLst/>
          </a:prstGeom>
        </p:spPr>
      </p:pic>
      <p:pic>
        <p:nvPicPr>
          <p:cNvPr id="27"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644008" y="1844825"/>
            <a:ext cx="2016224" cy="1512167"/>
          </a:xfrm>
          <a:prstGeom prst="rect">
            <a:avLst/>
          </a:prstGeom>
        </p:spPr>
      </p:pic>
      <p:pic>
        <p:nvPicPr>
          <p:cNvPr id="30"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644008" y="3501008"/>
            <a:ext cx="2016224" cy="1512167"/>
          </a:xfrm>
          <a:prstGeom prst="rect">
            <a:avLst/>
          </a:prstGeom>
        </p:spPr>
      </p:pic>
      <p:pic>
        <p:nvPicPr>
          <p:cNvPr id="33"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644008" y="5229200"/>
            <a:ext cx="2016224" cy="1512167"/>
          </a:xfrm>
          <a:prstGeom prst="rect">
            <a:avLst/>
          </a:prstGeom>
        </p:spPr>
      </p:pic>
    </p:spTree>
    <p:extLst>
      <p:ext uri="{BB962C8B-B14F-4D97-AF65-F5344CB8AC3E}">
        <p14:creationId xmlns:p14="http://schemas.microsoft.com/office/powerpoint/2010/main" val="13790302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Stock-475946876_su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20294"/>
            <a:ext cx="9505056" cy="6333650"/>
          </a:xfrm>
          <a:prstGeom prst="rect">
            <a:avLst/>
          </a:prstGeom>
        </p:spPr>
      </p:pic>
      <p:sp>
        <p:nvSpPr>
          <p:cNvPr id="6" name="Rectangle 5"/>
          <p:cNvSpPr/>
          <p:nvPr/>
        </p:nvSpPr>
        <p:spPr>
          <a:xfrm>
            <a:off x="-17930" y="6212977"/>
            <a:ext cx="9235366" cy="67739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venir Medium"/>
                <a:cs typeface="Avenir Medium"/>
              </a:rPr>
              <a:t>DE FAMILIE </a:t>
            </a:r>
            <a:r>
              <a:rPr lang="en-GB" sz="2800" dirty="0">
                <a:solidFill>
                  <a:schemeClr val="bg1"/>
                </a:solidFill>
                <a:latin typeface="Avenir Book"/>
                <a:cs typeface="Avenir Book"/>
              </a:rPr>
              <a:t>[</a:t>
            </a:r>
            <a:r>
              <a:rPr lang="en-GB" sz="2800" dirty="0" err="1">
                <a:solidFill>
                  <a:schemeClr val="bg1"/>
                </a:solidFill>
                <a:latin typeface="Avenir Book"/>
                <a:cs typeface="Avenir Book"/>
              </a:rPr>
              <a:t>Familienaam</a:t>
            </a:r>
            <a:r>
              <a:rPr lang="en-GB" sz="2800" dirty="0" smtClean="0">
                <a:solidFill>
                  <a:schemeClr val="bg1"/>
                </a:solidFill>
                <a:latin typeface="Avenir Book"/>
                <a:cs typeface="Avenir Book"/>
              </a:rPr>
              <a:t>]</a:t>
            </a:r>
            <a:endParaRPr lang="en-GB" sz="2800" dirty="0">
              <a:solidFill>
                <a:schemeClr val="bg1"/>
              </a:solidFill>
              <a:latin typeface="Avenir Medium"/>
              <a:cs typeface="Avenir Medium"/>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11733">
            <a:off x="-338765" y="-1201019"/>
            <a:ext cx="8582741" cy="6437056"/>
          </a:xfrm>
          <a:prstGeom prst="rect">
            <a:avLst/>
          </a:prstGeom>
        </p:spPr>
      </p:pic>
    </p:spTree>
    <p:extLst>
      <p:ext uri="{BB962C8B-B14F-4D97-AF65-F5344CB8AC3E}">
        <p14:creationId xmlns:p14="http://schemas.microsoft.com/office/powerpoint/2010/main" val="24296927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4" name="TextBox 3"/>
          <p:cNvSpPr txBox="1"/>
          <p:nvPr/>
        </p:nvSpPr>
        <p:spPr>
          <a:xfrm>
            <a:off x="467544" y="1410350"/>
            <a:ext cx="8568953" cy="584775"/>
          </a:xfrm>
          <a:prstGeom prst="rect">
            <a:avLst/>
          </a:prstGeom>
          <a:noFill/>
        </p:spPr>
        <p:txBody>
          <a:bodyPr wrap="square" rtlCol="0">
            <a:spAutoFit/>
          </a:bodyPr>
          <a:lstStyle/>
          <a:p>
            <a:r>
              <a:rPr lang="fr-FR" sz="1600" dirty="0">
                <a:solidFill>
                  <a:srgbClr val="1B1D3E"/>
                </a:solidFill>
                <a:latin typeface="Avenir Book"/>
                <a:cs typeface="Avenir Book"/>
              </a:rPr>
              <a:t>[</a:t>
            </a:r>
            <a:r>
              <a:rPr lang="fr-FR" sz="1600" dirty="0" smtClean="0">
                <a:solidFill>
                  <a:srgbClr val="1B1D3E"/>
                </a:solidFill>
                <a:latin typeface="Avenir Book"/>
                <a:cs typeface="Avenir Book"/>
              </a:rPr>
              <a:t>Naam1] ([</a:t>
            </a:r>
            <a:r>
              <a:rPr lang="fr-FR" sz="1600" dirty="0" err="1" smtClean="0">
                <a:solidFill>
                  <a:srgbClr val="1B1D3E"/>
                </a:solidFill>
                <a:latin typeface="Avenir Book"/>
                <a:cs typeface="Avenir Book"/>
              </a:rPr>
              <a:t>leeftijd</a:t>
            </a:r>
            <a:r>
              <a:rPr lang="fr-FR" sz="1600" dirty="0" smtClean="0">
                <a:solidFill>
                  <a:srgbClr val="1B1D3E"/>
                </a:solidFill>
                <a:latin typeface="Avenir Book"/>
                <a:cs typeface="Avenir Book"/>
              </a:rPr>
              <a:t>] </a:t>
            </a:r>
            <a:r>
              <a:rPr lang="fr-FR" sz="1600" dirty="0" err="1" smtClean="0">
                <a:solidFill>
                  <a:srgbClr val="1B1D3E"/>
                </a:solidFill>
                <a:latin typeface="Avenir Book"/>
                <a:cs typeface="Avenir Book"/>
              </a:rPr>
              <a:t>jaar</a:t>
            </a:r>
            <a:r>
              <a:rPr lang="fr-FR" sz="1600" dirty="0" smtClean="0">
                <a:solidFill>
                  <a:srgbClr val="1B1D3E"/>
                </a:solidFill>
                <a:latin typeface="Avenir Book"/>
                <a:cs typeface="Avenir Book"/>
              </a:rPr>
              <a:t>) en </a:t>
            </a:r>
            <a:r>
              <a:rPr lang="fr-FR" sz="1600" dirty="0">
                <a:solidFill>
                  <a:srgbClr val="1B1D3E"/>
                </a:solidFill>
                <a:latin typeface="Avenir Book"/>
                <a:cs typeface="Avenir Book"/>
              </a:rPr>
              <a:t>[</a:t>
            </a:r>
            <a:r>
              <a:rPr lang="fr-FR" sz="1600" dirty="0" smtClean="0">
                <a:solidFill>
                  <a:srgbClr val="1B1D3E"/>
                </a:solidFill>
                <a:latin typeface="Avenir Book"/>
                <a:cs typeface="Avenir Book"/>
              </a:rPr>
              <a:t>Naam</a:t>
            </a:r>
            <a:r>
              <a:rPr lang="fr-FR" sz="1600" dirty="0">
                <a:solidFill>
                  <a:srgbClr val="1B1D3E"/>
                </a:solidFill>
                <a:latin typeface="Avenir Book"/>
                <a:cs typeface="Avenir Book"/>
              </a:rPr>
              <a:t>2</a:t>
            </a:r>
            <a:r>
              <a:rPr lang="fr-FR" sz="1600" dirty="0" smtClean="0">
                <a:solidFill>
                  <a:srgbClr val="1B1D3E"/>
                </a:solidFill>
                <a:latin typeface="Avenir Book"/>
                <a:cs typeface="Avenir Book"/>
              </a:rPr>
              <a:t>] </a:t>
            </a:r>
            <a:r>
              <a:rPr lang="fr-FR" sz="1600" dirty="0">
                <a:solidFill>
                  <a:srgbClr val="1B1D3E"/>
                </a:solidFill>
                <a:latin typeface="Avenir Book"/>
                <a:cs typeface="Avenir Book"/>
              </a:rPr>
              <a:t>([</a:t>
            </a:r>
            <a:r>
              <a:rPr lang="fr-FR" sz="1600" dirty="0" err="1">
                <a:solidFill>
                  <a:srgbClr val="1B1D3E"/>
                </a:solidFill>
                <a:latin typeface="Avenir Book"/>
                <a:cs typeface="Avenir Book"/>
              </a:rPr>
              <a:t>leeftijd</a:t>
            </a:r>
            <a:r>
              <a:rPr lang="fr-FR" sz="1600" dirty="0">
                <a:solidFill>
                  <a:srgbClr val="1B1D3E"/>
                </a:solidFill>
                <a:latin typeface="Avenir Book"/>
                <a:cs typeface="Avenir Book"/>
              </a:rPr>
              <a:t>] </a:t>
            </a:r>
            <a:r>
              <a:rPr lang="fr-FR" sz="1600" dirty="0" err="1">
                <a:solidFill>
                  <a:srgbClr val="1B1D3E"/>
                </a:solidFill>
                <a:latin typeface="Avenir Book"/>
                <a:cs typeface="Avenir Book"/>
              </a:rPr>
              <a:t>jaar</a:t>
            </a:r>
            <a:r>
              <a:rPr lang="fr-FR" sz="1600" dirty="0">
                <a:solidFill>
                  <a:srgbClr val="1B1D3E"/>
                </a:solidFill>
                <a:latin typeface="Avenir Book"/>
                <a:cs typeface="Avenir Book"/>
              </a:rPr>
              <a:t>)</a:t>
            </a:r>
            <a:r>
              <a:rPr lang="fr-FR" sz="1600" dirty="0">
                <a:solidFill>
                  <a:srgbClr val="009BC1"/>
                </a:solidFill>
                <a:latin typeface="Fakt Slab Pro Bnd"/>
                <a:cs typeface="Fakt Slab Pro Bnd"/>
              </a:rPr>
              <a:t> </a:t>
            </a:r>
          </a:p>
          <a:p>
            <a:r>
              <a:rPr lang="nl-NL" sz="1600" dirty="0" smtClean="0">
                <a:solidFill>
                  <a:srgbClr val="009BC1"/>
                </a:solidFill>
                <a:latin typeface="Fakt Slab Pro Bnd"/>
                <a:cs typeface="Fakt Slab Pro Bnd"/>
              </a:rPr>
              <a:t>Wonen </a:t>
            </a:r>
            <a:r>
              <a:rPr lang="nl-NL" sz="1600" dirty="0">
                <a:solidFill>
                  <a:srgbClr val="009BC1"/>
                </a:solidFill>
                <a:latin typeface="Fakt Slab Pro Bnd"/>
                <a:cs typeface="Fakt Slab Pro Bnd"/>
              </a:rPr>
              <a:t>in </a:t>
            </a:r>
            <a:r>
              <a:rPr lang="fr-FR" sz="1600" dirty="0">
                <a:solidFill>
                  <a:srgbClr val="009BC1"/>
                </a:solidFill>
                <a:latin typeface="Fakt Slab Pro Bnd"/>
                <a:cs typeface="Fakt Slab Pro Bnd"/>
              </a:rPr>
              <a:t>[</a:t>
            </a:r>
            <a:r>
              <a:rPr lang="fr-FR" sz="1600" dirty="0" err="1">
                <a:solidFill>
                  <a:srgbClr val="009BC1"/>
                </a:solidFill>
                <a:latin typeface="Fakt Slab Pro Bnd"/>
                <a:cs typeface="Fakt Slab Pro Bnd"/>
              </a:rPr>
              <a:t>Stad</a:t>
            </a:r>
            <a:r>
              <a:rPr lang="fr-FR" sz="1600" dirty="0">
                <a:solidFill>
                  <a:srgbClr val="009BC1"/>
                </a:solidFill>
                <a:latin typeface="Fakt Slab Pro Bnd"/>
                <a:cs typeface="Fakt Slab Pro Bnd"/>
              </a:rPr>
              <a:t>]</a:t>
            </a:r>
            <a:endParaRPr lang="nl-NL" sz="1600" dirty="0">
              <a:solidFill>
                <a:srgbClr val="009BC1"/>
              </a:solidFill>
              <a:latin typeface="Fakt Slab Pro Bnd"/>
              <a:cs typeface="Fakt Slab Pro Bnd"/>
            </a:endParaRPr>
          </a:p>
        </p:txBody>
      </p:sp>
      <p:sp>
        <p:nvSpPr>
          <p:cNvPr id="6" name="TextBox 5"/>
          <p:cNvSpPr txBox="1"/>
          <p:nvPr/>
        </p:nvSpPr>
        <p:spPr>
          <a:xfrm>
            <a:off x="467544" y="2132856"/>
            <a:ext cx="5112568" cy="3693319"/>
          </a:xfrm>
          <a:prstGeom prst="rect">
            <a:avLst/>
          </a:prstGeom>
          <a:noFill/>
        </p:spPr>
        <p:txBody>
          <a:bodyPr wrap="square" rtlCol="0">
            <a:spAutoFit/>
          </a:bodyPr>
          <a:lstStyle/>
          <a:p>
            <a:pPr algn="just"/>
            <a:r>
              <a:rPr lang="fr-FR" sz="1400" dirty="0" err="1">
                <a:solidFill>
                  <a:srgbClr val="E31C79"/>
                </a:solidFill>
                <a:latin typeface="Fakt Slab Pro Lt" panose="02000000000000000000" pitchFamily="2" charset="0"/>
              </a:rPr>
              <a:t>Maak</a:t>
            </a:r>
            <a:r>
              <a:rPr lang="fr-FR" sz="1400" dirty="0">
                <a:solidFill>
                  <a:srgbClr val="E31C79"/>
                </a:solidFill>
                <a:latin typeface="Fakt Slab Pro Lt" panose="02000000000000000000" pitchFamily="2" charset="0"/>
              </a:rPr>
              <a:t> </a:t>
            </a:r>
            <a:r>
              <a:rPr lang="fr-FR" sz="1400" dirty="0" err="1">
                <a:solidFill>
                  <a:srgbClr val="E31C79"/>
                </a:solidFill>
                <a:latin typeface="Fakt Slab Pro Lt" panose="02000000000000000000" pitchFamily="2" charset="0"/>
              </a:rPr>
              <a:t>kennis</a:t>
            </a:r>
            <a:r>
              <a:rPr lang="fr-FR" sz="1400" dirty="0">
                <a:solidFill>
                  <a:srgbClr val="E31C79"/>
                </a:solidFill>
                <a:latin typeface="Fakt Slab Pro Lt" panose="02000000000000000000" pitchFamily="2" charset="0"/>
              </a:rPr>
              <a:t> </a:t>
            </a:r>
            <a:r>
              <a:rPr lang="fr-FR" sz="1400" dirty="0" smtClean="0">
                <a:solidFill>
                  <a:srgbClr val="E31C79"/>
                </a:solidFill>
                <a:latin typeface="Fakt Slab Pro Lt" panose="02000000000000000000" pitchFamily="2" charset="0"/>
              </a:rPr>
              <a:t>met </a:t>
            </a:r>
            <a:r>
              <a:rPr lang="fr-FR" sz="1400" dirty="0" smtClean="0">
                <a:solidFill>
                  <a:srgbClr val="E31C79"/>
                </a:solidFill>
                <a:latin typeface="Fakt Slab Pro Lt" panose="02000000000000000000" pitchFamily="2" charset="0"/>
              </a:rPr>
              <a:t>[Naam1]</a:t>
            </a:r>
            <a:r>
              <a:rPr lang="en-GB" sz="1400" dirty="0" smtClean="0">
                <a:solidFill>
                  <a:srgbClr val="E31C79"/>
                </a:solidFill>
                <a:latin typeface="Fakt Slab Pro Lt" panose="02000000000000000000" pitchFamily="2" charset="0"/>
              </a:rPr>
              <a:t> </a:t>
            </a:r>
            <a:r>
              <a:rPr lang="en-GB" sz="1400" dirty="0" err="1" smtClean="0">
                <a:solidFill>
                  <a:srgbClr val="E31C79"/>
                </a:solidFill>
                <a:latin typeface="Fakt Slab Pro Lt" panose="02000000000000000000" pitchFamily="2" charset="0"/>
              </a:rPr>
              <a:t>en</a:t>
            </a:r>
            <a:r>
              <a:rPr lang="en-GB" sz="1400" dirty="0" smtClean="0">
                <a:solidFill>
                  <a:srgbClr val="E31C79"/>
                </a:solidFill>
                <a:latin typeface="Fakt Slab Pro Lt" panose="02000000000000000000" pitchFamily="2" charset="0"/>
              </a:rPr>
              <a:t> </a:t>
            </a:r>
            <a:r>
              <a:rPr lang="fr-FR" sz="1400" dirty="0" smtClean="0">
                <a:solidFill>
                  <a:srgbClr val="E31C79"/>
                </a:solidFill>
                <a:latin typeface="Fakt Slab Pro Lt" panose="02000000000000000000" pitchFamily="2" charset="0"/>
              </a:rPr>
              <a:t>[Naam2] </a:t>
            </a:r>
            <a:endParaRPr lang="fr-FR" sz="1400" dirty="0">
              <a:solidFill>
                <a:srgbClr val="E31C79"/>
              </a:solidFill>
              <a:latin typeface="Fakt Slab Pro Lt" panose="02000000000000000000" pitchFamily="2" charset="0"/>
            </a:endParaRPr>
          </a:p>
          <a:p>
            <a:pPr algn="just"/>
            <a:endParaRPr lang="en-GB" sz="1100" dirty="0">
              <a:solidFill>
                <a:srgbClr val="0C2340"/>
              </a:solidFill>
              <a:latin typeface="Fakt Slab Pro Lt" panose="02000000000000000000" pitchFamily="2" charset="0"/>
            </a:endParaRPr>
          </a:p>
          <a:p>
            <a:pPr algn="just"/>
            <a:r>
              <a:rPr lang="en-US" sz="1100" dirty="0" smtClean="0">
                <a:solidFill>
                  <a:srgbClr val="1B1D3E"/>
                </a:solidFill>
                <a:latin typeface="Fakt Slab Pro Lt" panose="02000000000000000000" pitchFamily="2" charset="0"/>
              </a:rPr>
              <a:t>[Naam1]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een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Leeftijd</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jaar oude Belgische expat, die in </a:t>
            </a:r>
            <a:r>
              <a:rPr lang="en-US" sz="1100" dirty="0" smtClean="0">
                <a:solidFill>
                  <a:srgbClr val="1B1D3E"/>
                </a:solidFill>
                <a:latin typeface="Fakt Slab Pro Lt" panose="02000000000000000000" pitchFamily="2" charset="0"/>
              </a:rPr>
              <a:t>[Land] </a:t>
            </a:r>
            <a:r>
              <a:rPr lang="nl-NL" sz="1100" dirty="0" smtClean="0">
                <a:solidFill>
                  <a:srgbClr val="0C2340"/>
                </a:solidFill>
                <a:latin typeface="Fakt Slab Pro Lt" panose="02000000000000000000" pitchFamily="2" charset="0"/>
              </a:rPr>
              <a:t>woont</a:t>
            </a:r>
            <a:r>
              <a:rPr lang="nl-NL" sz="1100" dirty="0">
                <a:solidFill>
                  <a:srgbClr val="0C2340"/>
                </a:solidFill>
                <a:latin typeface="Fakt Slab Pro Lt" panose="02000000000000000000" pitchFamily="2" charset="0"/>
              </a:rPr>
              <a:t>, is getrouwd met </a:t>
            </a:r>
            <a:r>
              <a:rPr lang="en-US" sz="1100" dirty="0">
                <a:solidFill>
                  <a:srgbClr val="1B1D3E"/>
                </a:solidFill>
                <a:latin typeface="Fakt Slab Pro Lt" panose="02000000000000000000" pitchFamily="2" charset="0"/>
              </a:rPr>
              <a:t>[</a:t>
            </a:r>
            <a:r>
              <a:rPr lang="en-US" sz="1100" dirty="0" smtClean="0">
                <a:solidFill>
                  <a:srgbClr val="1B1D3E"/>
                </a:solidFill>
                <a:latin typeface="Fakt Slab Pro Lt" panose="02000000000000000000" pitchFamily="2" charset="0"/>
              </a:rPr>
              <a:t>Naam2]</a:t>
            </a:r>
            <a:r>
              <a:rPr lang="nl-NL" sz="1100" dirty="0" smtClean="0">
                <a:solidFill>
                  <a:srgbClr val="0C2340"/>
                </a:solidFill>
                <a:latin typeface="Fakt Slab Pro Lt" panose="02000000000000000000" pitchFamily="2" charset="0"/>
              </a:rPr>
              <a:t>, </a:t>
            </a:r>
            <a:r>
              <a:rPr lang="en-US" sz="1100" dirty="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Leeftijd</a:t>
            </a:r>
            <a:r>
              <a:rPr lang="en-US" sz="1100" dirty="0" smtClean="0">
                <a:solidFill>
                  <a:srgbClr val="1B1D3E"/>
                </a:solidFill>
                <a:latin typeface="Fakt Slab Pro Lt" panose="02000000000000000000" pitchFamily="2" charset="0"/>
              </a:rPr>
              <a:t>] </a:t>
            </a:r>
            <a:r>
              <a:rPr lang="nl-NL" sz="1100" dirty="0" smtClean="0">
                <a:solidFill>
                  <a:srgbClr val="0C2340"/>
                </a:solidFill>
                <a:latin typeface="Fakt Slab Pro Lt" panose="02000000000000000000" pitchFamily="2" charset="0"/>
              </a:rPr>
              <a:t>jaar</a:t>
            </a:r>
            <a:r>
              <a:rPr lang="nl-NL" sz="1100" dirty="0">
                <a:solidFill>
                  <a:srgbClr val="0C2340"/>
                </a:solidFill>
                <a:latin typeface="Fakt Slab Pro Lt" panose="02000000000000000000" pitchFamily="2" charset="0"/>
              </a:rPr>
              <a:t>.  Ze hebben twee kinderen: </a:t>
            </a:r>
            <a:r>
              <a:rPr lang="en-US" sz="1100" dirty="0" smtClean="0">
                <a:solidFill>
                  <a:srgbClr val="1B1D3E"/>
                </a:solidFill>
                <a:latin typeface="Fakt Slab Pro Lt" panose="02000000000000000000" pitchFamily="2" charset="0"/>
              </a:rPr>
              <a:t>[Naam3]</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van </a:t>
            </a:r>
            <a:r>
              <a:rPr lang="en-US" sz="1100" dirty="0">
                <a:solidFill>
                  <a:srgbClr val="1B1D3E"/>
                </a:solidFill>
                <a:latin typeface="Fakt Slab Pro Lt" panose="02000000000000000000" pitchFamily="2" charset="0"/>
              </a:rPr>
              <a:t>[</a:t>
            </a:r>
            <a:r>
              <a:rPr lang="en-US" sz="1100" dirty="0" err="1">
                <a:solidFill>
                  <a:srgbClr val="1B1D3E"/>
                </a:solidFill>
                <a:latin typeface="Fakt Slab Pro Lt" panose="02000000000000000000" pitchFamily="2" charset="0"/>
              </a:rPr>
              <a:t>Leeftijd</a:t>
            </a:r>
            <a:r>
              <a:rPr lang="en-US" sz="1100" dirty="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en </a:t>
            </a:r>
            <a:r>
              <a:rPr lang="en-US" sz="1100" dirty="0" smtClean="0">
                <a:solidFill>
                  <a:srgbClr val="1B1D3E"/>
                </a:solidFill>
                <a:latin typeface="Fakt Slab Pro Lt" panose="02000000000000000000" pitchFamily="2" charset="0"/>
              </a:rPr>
              <a:t>[Naam4]</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van </a:t>
            </a:r>
            <a:r>
              <a:rPr lang="en-US" sz="1100" dirty="0">
                <a:solidFill>
                  <a:srgbClr val="1B1D3E"/>
                </a:solidFill>
                <a:latin typeface="Fakt Slab Pro Lt" panose="02000000000000000000" pitchFamily="2" charset="0"/>
              </a:rPr>
              <a:t>[</a:t>
            </a:r>
            <a:r>
              <a:rPr lang="en-US" sz="1100" dirty="0" err="1">
                <a:solidFill>
                  <a:srgbClr val="1B1D3E"/>
                </a:solidFill>
                <a:latin typeface="Fakt Slab Pro Lt" panose="02000000000000000000" pitchFamily="2" charset="0"/>
              </a:rPr>
              <a:t>Leeftijd</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Samen noemen ze </a:t>
            </a:r>
            <a:r>
              <a:rPr lang="en-US" sz="1100" dirty="0">
                <a:solidFill>
                  <a:srgbClr val="1B1D3E"/>
                </a:solidFill>
                <a:latin typeface="Fakt Slab Pro Lt" panose="02000000000000000000" pitchFamily="2" charset="0"/>
              </a:rPr>
              <a:t>[Land] </a:t>
            </a:r>
            <a:r>
              <a:rPr lang="nl-NL" sz="1100" dirty="0" smtClean="0">
                <a:solidFill>
                  <a:srgbClr val="0C2340"/>
                </a:solidFill>
                <a:latin typeface="Fakt Slab Pro Lt" panose="02000000000000000000" pitchFamily="2" charset="0"/>
              </a:rPr>
              <a:t>al </a:t>
            </a:r>
            <a:r>
              <a:rPr lang="nl-NL" sz="1100" dirty="0">
                <a:solidFill>
                  <a:srgbClr val="0C2340"/>
                </a:solidFill>
                <a:latin typeface="Fakt Slab Pro Lt" panose="02000000000000000000" pitchFamily="2" charset="0"/>
              </a:rPr>
              <a:t>12 jaar lang thuis. Ze verhuisden aanvankelijk naar </a:t>
            </a:r>
            <a:r>
              <a:rPr lang="en-US" sz="1100" dirty="0">
                <a:solidFill>
                  <a:srgbClr val="1B1D3E"/>
                </a:solidFill>
                <a:latin typeface="Fakt Slab Pro Lt" panose="02000000000000000000" pitchFamily="2" charset="0"/>
              </a:rPr>
              <a:t>[Land] </a:t>
            </a:r>
            <a:r>
              <a:rPr lang="nl-NL" sz="1100" dirty="0" smtClean="0">
                <a:solidFill>
                  <a:srgbClr val="0C2340"/>
                </a:solidFill>
                <a:latin typeface="Fakt Slab Pro Lt" panose="02000000000000000000" pitchFamily="2" charset="0"/>
              </a:rPr>
              <a:t>toen </a:t>
            </a:r>
            <a:r>
              <a:rPr lang="en-US" sz="1100" dirty="0" smtClean="0">
                <a:solidFill>
                  <a:srgbClr val="1B1D3E"/>
                </a:solidFill>
                <a:latin typeface="Fakt Slab Pro Lt" panose="02000000000000000000" pitchFamily="2" charset="0"/>
              </a:rPr>
              <a:t>[Naam1]</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een functie als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Functie</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in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Stad</a:t>
            </a:r>
            <a:r>
              <a:rPr lang="en-US" sz="1100" dirty="0" smtClean="0">
                <a:solidFill>
                  <a:srgbClr val="1B1D3E"/>
                </a:solidFill>
                <a:latin typeface="Fakt Slab Pro Lt" panose="02000000000000000000" pitchFamily="2" charset="0"/>
              </a:rPr>
              <a:t>] </a:t>
            </a:r>
            <a:r>
              <a:rPr lang="nl-NL" sz="1100" dirty="0" smtClean="0">
                <a:solidFill>
                  <a:srgbClr val="0C2340"/>
                </a:solidFill>
                <a:latin typeface="Fakt Slab Pro Lt" panose="02000000000000000000" pitchFamily="2" charset="0"/>
              </a:rPr>
              <a:t>vond</a:t>
            </a:r>
            <a:r>
              <a:rPr lang="nl-NL" sz="1100" dirty="0">
                <a:solidFill>
                  <a:srgbClr val="0C2340"/>
                </a:solidFill>
                <a:latin typeface="Fakt Slab Pro Lt" panose="02000000000000000000" pitchFamily="2" charset="0"/>
              </a:rPr>
              <a:t>. Ondertussen zitten beide kinderen gebeiteld in privéscholen en heeft </a:t>
            </a:r>
            <a:r>
              <a:rPr lang="en-US" sz="1100" dirty="0" smtClean="0">
                <a:solidFill>
                  <a:srgbClr val="1B1D3E"/>
                </a:solidFill>
                <a:latin typeface="Fakt Slab Pro Lt" panose="02000000000000000000" pitchFamily="2" charset="0"/>
              </a:rPr>
              <a:t>[Naam2]</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haar eigen </a:t>
            </a:r>
            <a:r>
              <a:rPr lang="nl-NL" sz="1100" dirty="0" smtClean="0">
                <a:solidFill>
                  <a:srgbClr val="0C2340"/>
                </a:solidFill>
                <a:latin typeface="Fakt Slab Pro Lt" panose="02000000000000000000" pitchFamily="2" charset="0"/>
              </a:rPr>
              <a:t>zaak </a:t>
            </a:r>
            <a:r>
              <a:rPr lang="nl-NL" sz="1100" dirty="0">
                <a:solidFill>
                  <a:srgbClr val="0C2340"/>
                </a:solidFill>
                <a:latin typeface="Fakt Slab Pro Lt" panose="02000000000000000000" pitchFamily="2" charset="0"/>
              </a:rPr>
              <a:t>geopend. Ze wonen in een groene voorstad van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Stad</a:t>
            </a:r>
            <a:r>
              <a:rPr lang="en-US" sz="1100" dirty="0" smtClean="0">
                <a:solidFill>
                  <a:srgbClr val="1B1D3E"/>
                </a:solidFill>
                <a:latin typeface="Fakt Slab Pro Lt" panose="02000000000000000000" pitchFamily="2" charset="0"/>
              </a:rPr>
              <a:t>]</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en genieten van een comfortabele levensstijl.</a:t>
            </a:r>
          </a:p>
          <a:p>
            <a:pPr algn="just"/>
            <a:endParaRPr lang="nl-NL" sz="1100" dirty="0">
              <a:solidFill>
                <a:srgbClr val="0C2340"/>
              </a:solidFill>
              <a:latin typeface="Fakt Slab Pro Lt" panose="02000000000000000000" pitchFamily="2" charset="0"/>
            </a:endParaRPr>
          </a:p>
          <a:p>
            <a:pPr algn="just"/>
            <a:r>
              <a:rPr lang="nl-NL" sz="1100" dirty="0">
                <a:solidFill>
                  <a:srgbClr val="0C2340"/>
                </a:solidFill>
                <a:latin typeface="Fakt Slab Pro Lt" panose="02000000000000000000" pitchFamily="2" charset="0"/>
              </a:rPr>
              <a:t>Het koppel heeft een mooi gemeenschappelijk kapitaal bijeen gespaard in een offshore bankrekening, die inkomsten genereert en omdat ze in </a:t>
            </a:r>
            <a:r>
              <a:rPr lang="en-US" sz="1100" dirty="0">
                <a:solidFill>
                  <a:srgbClr val="1B1D3E"/>
                </a:solidFill>
                <a:latin typeface="Fakt Slab Pro Lt" panose="02000000000000000000" pitchFamily="2" charset="0"/>
              </a:rPr>
              <a:t>[Land] </a:t>
            </a:r>
            <a:r>
              <a:rPr lang="nl-NL" sz="1100" dirty="0" smtClean="0">
                <a:solidFill>
                  <a:srgbClr val="0C2340"/>
                </a:solidFill>
                <a:latin typeface="Fakt Slab Pro Lt" panose="02000000000000000000" pitchFamily="2" charset="0"/>
              </a:rPr>
              <a:t>verblijven</a:t>
            </a:r>
            <a:r>
              <a:rPr lang="nl-NL" sz="1100" dirty="0">
                <a:solidFill>
                  <a:srgbClr val="0C2340"/>
                </a:solidFill>
                <a:latin typeface="Fakt Slab Pro Lt" panose="02000000000000000000" pitchFamily="2" charset="0"/>
              </a:rPr>
              <a:t>, maar er niet gedomicilieerd zijn ("</a:t>
            </a:r>
            <a:r>
              <a:rPr lang="nl-NL" sz="1100" dirty="0" smtClean="0">
                <a:solidFill>
                  <a:srgbClr val="0C2340"/>
                </a:solidFill>
                <a:latin typeface="Fakt Slab Pro Lt" panose="02000000000000000000" pitchFamily="2" charset="0"/>
              </a:rPr>
              <a:t>RND”)</a:t>
            </a:r>
            <a:r>
              <a:rPr lang="nl-NL" sz="1100" dirty="0">
                <a:solidFill>
                  <a:srgbClr val="0C2340"/>
                </a:solidFill>
                <a:latin typeface="Fakt Slab Pro Lt" panose="02000000000000000000" pitchFamily="2" charset="0"/>
              </a:rPr>
              <a:t>, betalen ze momenteel de basisvergoeding op geldtransfers (remittance basis charge - RBC).  </a:t>
            </a:r>
          </a:p>
          <a:p>
            <a:pPr algn="just"/>
            <a:endParaRPr lang="nl-NL" sz="1100" dirty="0">
              <a:solidFill>
                <a:srgbClr val="0C2340"/>
              </a:solidFill>
              <a:latin typeface="Fakt Slab Pro Lt" panose="02000000000000000000" pitchFamily="2" charset="0"/>
            </a:endParaRPr>
          </a:p>
          <a:p>
            <a:pPr algn="just"/>
            <a:r>
              <a:rPr lang="nl-NL" sz="1100" dirty="0">
                <a:solidFill>
                  <a:srgbClr val="0C2340"/>
                </a:solidFill>
                <a:latin typeface="Fakt Slab Pro Lt" panose="02000000000000000000" pitchFamily="2" charset="0"/>
              </a:rPr>
              <a:t>Onlangs besloot het koppel, door de onzekerheid die </a:t>
            </a:r>
            <a:r>
              <a:rPr lang="en-US" sz="1100" dirty="0" smtClean="0">
                <a:solidFill>
                  <a:srgbClr val="1B1D3E"/>
                </a:solidFill>
                <a:latin typeface="Fakt Slab Pro Lt" panose="02000000000000000000" pitchFamily="2" charset="0"/>
              </a:rPr>
              <a:t>[</a:t>
            </a:r>
            <a:r>
              <a:rPr lang="en-US" sz="1100" dirty="0" err="1" smtClean="0">
                <a:solidFill>
                  <a:srgbClr val="1B1D3E"/>
                </a:solidFill>
                <a:latin typeface="Fakt Slab Pro Lt" panose="02000000000000000000" pitchFamily="2" charset="0"/>
              </a:rPr>
              <a:t>reden</a:t>
            </a:r>
            <a:r>
              <a:rPr lang="en-US" sz="1100" dirty="0" smtClean="0">
                <a:solidFill>
                  <a:srgbClr val="1B1D3E"/>
                </a:solidFill>
                <a:latin typeface="Fakt Slab Pro Lt" panose="02000000000000000000" pitchFamily="2" charset="0"/>
              </a:rPr>
              <a:t>] </a:t>
            </a:r>
            <a:r>
              <a:rPr lang="nl-NL" sz="1100" dirty="0" smtClean="0">
                <a:solidFill>
                  <a:srgbClr val="0C2340"/>
                </a:solidFill>
                <a:latin typeface="Fakt Slab Pro Lt" panose="02000000000000000000" pitchFamily="2" charset="0"/>
              </a:rPr>
              <a:t>met </a:t>
            </a:r>
            <a:r>
              <a:rPr lang="nl-NL" sz="1100" dirty="0">
                <a:solidFill>
                  <a:srgbClr val="0C2340"/>
                </a:solidFill>
                <a:latin typeface="Fakt Slab Pro Lt" panose="02000000000000000000" pitchFamily="2" charset="0"/>
              </a:rPr>
              <a:t>zich meebrengt en bovendien de veranderingen in de regels voor personen die als gedomicilieerd worden beschouwd (sinds </a:t>
            </a:r>
            <a:r>
              <a:rPr lang="en-US" sz="1100" dirty="0" smtClean="0">
                <a:solidFill>
                  <a:srgbClr val="1B1D3E"/>
                </a:solidFill>
                <a:latin typeface="Fakt Slab Pro Lt" panose="02000000000000000000" pitchFamily="2" charset="0"/>
              </a:rPr>
              <a:t>[datum]</a:t>
            </a:r>
            <a:r>
              <a:rPr lang="nl-NL" sz="1100" dirty="0" smtClean="0">
                <a:solidFill>
                  <a:srgbClr val="0C2340"/>
                </a:solidFill>
                <a:latin typeface="Fakt Slab Pro Lt" panose="02000000000000000000" pitchFamily="2" charset="0"/>
              </a:rPr>
              <a:t>), </a:t>
            </a:r>
            <a:r>
              <a:rPr lang="nl-NL" sz="1100" dirty="0">
                <a:solidFill>
                  <a:srgbClr val="0C2340"/>
                </a:solidFill>
                <a:latin typeface="Fakt Slab Pro Lt" panose="02000000000000000000" pitchFamily="2" charset="0"/>
              </a:rPr>
              <a:t>hoewel ze niet onmiddellijk van plan zijn om te verhuizen, dat ze voordeel konden halen uit een meer forensische financiële planning. Een plan dat ook flexibel genoeg kan zijn in geval van verhuizing nadat de kinderen hun opleiding hebben afgewerkt</a:t>
            </a:r>
            <a:r>
              <a:rPr lang="nl-NL" sz="1100" dirty="0" smtClean="0">
                <a:solidFill>
                  <a:srgbClr val="0C2340"/>
                </a:solidFill>
                <a:latin typeface="Fakt Slab Pro Lt" panose="02000000000000000000" pitchFamily="2" charset="0"/>
              </a:rPr>
              <a:t>.</a:t>
            </a:r>
            <a:endParaRPr lang="fr-FR" sz="1100" dirty="0">
              <a:solidFill>
                <a:srgbClr val="0C2340"/>
              </a:solidFill>
              <a:latin typeface="Fakt Slab Pro Lt" panose="02000000000000000000" pitchFamily="2" charset="0"/>
            </a:endParaRPr>
          </a:p>
        </p:txBody>
      </p:sp>
      <p:sp>
        <p:nvSpPr>
          <p:cNvPr id="16" name="Rectangle 15"/>
          <p:cNvSpPr/>
          <p:nvPr/>
        </p:nvSpPr>
        <p:spPr>
          <a:xfrm>
            <a:off x="0" y="-4167"/>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17" name="TextBox 16"/>
          <p:cNvSpPr txBox="1"/>
          <p:nvPr/>
        </p:nvSpPr>
        <p:spPr>
          <a:xfrm>
            <a:off x="1547664" y="447055"/>
            <a:ext cx="6048672" cy="461665"/>
          </a:xfrm>
          <a:prstGeom prst="rect">
            <a:avLst/>
          </a:prstGeom>
          <a:noFill/>
        </p:spPr>
        <p:txBody>
          <a:bodyPr wrap="square" rtlCol="0">
            <a:spAutoFit/>
          </a:bodyPr>
          <a:lstStyle/>
          <a:p>
            <a:pPr algn="ctr"/>
            <a:r>
              <a:rPr lang="en-US" sz="2400" dirty="0">
                <a:solidFill>
                  <a:schemeClr val="bg1"/>
                </a:solidFill>
                <a:latin typeface="Avenir Medium"/>
                <a:cs typeface="Avenir Medium"/>
              </a:rPr>
              <a:t>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pic>
        <p:nvPicPr>
          <p:cNvPr id="2" name="Image 1" descr="william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412776"/>
            <a:ext cx="3184705" cy="4896544"/>
          </a:xfrm>
          <a:prstGeom prst="rect">
            <a:avLst/>
          </a:prstGeom>
        </p:spPr>
      </p:pic>
      <p:sp>
        <p:nvSpPr>
          <p:cNvPr id="11" name="ZoneTexte 2"/>
          <p:cNvSpPr txBox="1"/>
          <p:nvPr/>
        </p:nvSpPr>
        <p:spPr>
          <a:xfrm>
            <a:off x="6659168" y="3510537"/>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[Naam1] </a:t>
            </a:r>
            <a:r>
              <a:rPr lang="fr-FR" sz="700" dirty="0" smtClean="0">
                <a:solidFill>
                  <a:srgbClr val="00AFD7"/>
                </a:solidFill>
                <a:latin typeface="Fakt Slab Pro Bnd"/>
                <a:cs typeface="Fakt Slab Pro Bnd"/>
              </a:rPr>
              <a:t>&amp; </a:t>
            </a:r>
            <a:r>
              <a:rPr lang="fr-FR" sz="700" dirty="0" smtClean="0">
                <a:solidFill>
                  <a:srgbClr val="00AFD7"/>
                </a:solidFill>
                <a:latin typeface="Fakt Slab Pro Bnd"/>
                <a:cs typeface="Fakt Slab Pro Bnd"/>
              </a:rPr>
              <a:t>[Naam2]</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
        <p:nvSpPr>
          <p:cNvPr id="12" name="ZoneTexte 2"/>
          <p:cNvSpPr txBox="1"/>
          <p:nvPr/>
        </p:nvSpPr>
        <p:spPr>
          <a:xfrm>
            <a:off x="5652120" y="5949280"/>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[Naam3]</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
        <p:nvSpPr>
          <p:cNvPr id="13" name="ZoneTexte 2"/>
          <p:cNvSpPr txBox="1"/>
          <p:nvPr/>
        </p:nvSpPr>
        <p:spPr>
          <a:xfrm>
            <a:off x="7793881" y="5949279"/>
            <a:ext cx="1458639" cy="307777"/>
          </a:xfrm>
          <a:prstGeom prst="rect">
            <a:avLst/>
          </a:prstGeom>
          <a:noFill/>
        </p:spPr>
        <p:txBody>
          <a:bodyPr wrap="square" rtlCol="0">
            <a:spAutoFit/>
          </a:bodyPr>
          <a:lstStyle/>
          <a:p>
            <a:pPr algn="ctr"/>
            <a:r>
              <a:rPr lang="fr-FR" sz="700" dirty="0" smtClean="0">
                <a:solidFill>
                  <a:srgbClr val="00AFD7"/>
                </a:solidFill>
                <a:latin typeface="Fakt Slab Pro Bnd"/>
                <a:cs typeface="Fakt Slab Pro Bnd"/>
              </a:rPr>
              <a:t>[Naam4]</a:t>
            </a:r>
            <a:endParaRPr lang="fr-FR" sz="700" dirty="0" smtClean="0">
              <a:solidFill>
                <a:srgbClr val="00AFD7"/>
              </a:solidFill>
              <a:latin typeface="Fakt Slab Pro Bnd"/>
              <a:cs typeface="Fakt Slab Pro Bnd"/>
            </a:endParaRPr>
          </a:p>
          <a:p>
            <a:pPr algn="ctr"/>
            <a:r>
              <a:rPr lang="fr-FR" sz="700" i="1" dirty="0" smtClean="0">
                <a:latin typeface="Fakt Slab Pro Bnd"/>
                <a:cs typeface="Fakt Slab Pro Bnd"/>
              </a:rPr>
              <a:t>[</a:t>
            </a:r>
            <a:r>
              <a:rPr lang="fr-FR" sz="700" i="1" dirty="0" err="1" smtClean="0">
                <a:latin typeface="Fakt Slab Pro Bnd"/>
                <a:cs typeface="Fakt Slab Pro Bnd"/>
              </a:rPr>
              <a:t>Verblijfplaats</a:t>
            </a:r>
            <a:r>
              <a:rPr lang="fr-FR" sz="700" i="1" dirty="0" smtClean="0">
                <a:latin typeface="Fakt Slab Pro Bnd"/>
                <a:cs typeface="Fakt Slab Pro Bnd"/>
              </a:rPr>
              <a:t>]</a:t>
            </a:r>
            <a:endParaRPr lang="fr-FR" sz="700" i="1" dirty="0">
              <a:latin typeface="Fakt Slab Pro Bnd"/>
              <a:cs typeface="Fakt Slab Pro Bnd"/>
            </a:endParaRPr>
          </a:p>
        </p:txBody>
      </p:sp>
    </p:spTree>
    <p:extLst>
      <p:ext uri="{BB962C8B-B14F-4D97-AF65-F5344CB8AC3E}">
        <p14:creationId xmlns:p14="http://schemas.microsoft.com/office/powerpoint/2010/main" val="16698290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17" name="Rectangle 16"/>
          <p:cNvSpPr/>
          <p:nvPr/>
        </p:nvSpPr>
        <p:spPr>
          <a:xfrm>
            <a:off x="-36512"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91492" y="426629"/>
            <a:ext cx="7848872" cy="461665"/>
          </a:xfrm>
          <a:prstGeom prst="rect">
            <a:avLst/>
          </a:prstGeom>
          <a:noFill/>
        </p:spPr>
        <p:txBody>
          <a:bodyPr wrap="square" rtlCol="0">
            <a:spAutoFit/>
          </a:bodyPr>
          <a:lstStyle/>
          <a:p>
            <a:pPr algn="ctr"/>
            <a:r>
              <a:rPr lang="de-DE" sz="2400" dirty="0">
                <a:solidFill>
                  <a:schemeClr val="bg1"/>
                </a:solidFill>
                <a:latin typeface="Avenir Medium"/>
                <a:cs typeface="Avenir Medium"/>
              </a:rPr>
              <a:t>DOELSTELLINGEN VOOR DE FAMILIE </a:t>
            </a:r>
            <a:r>
              <a:rPr lang="en-GB" sz="2400" dirty="0">
                <a:solidFill>
                  <a:schemeClr val="bg1"/>
                </a:solidFill>
                <a:latin typeface="Avenir Book"/>
                <a:cs typeface="Avenir Book"/>
              </a:rPr>
              <a:t>[</a:t>
            </a:r>
            <a:r>
              <a:rPr lang="en-GB" sz="2400" dirty="0" err="1">
                <a:solidFill>
                  <a:schemeClr val="bg1"/>
                </a:solidFill>
                <a:latin typeface="Avenir Book"/>
                <a:cs typeface="Avenir Book"/>
              </a:rPr>
              <a:t>Familienaam</a:t>
            </a:r>
            <a:r>
              <a:rPr lang="en-GB" sz="2400" dirty="0" smtClean="0">
                <a:solidFill>
                  <a:schemeClr val="bg1"/>
                </a:solidFill>
                <a:latin typeface="Avenir Book"/>
                <a:cs typeface="Avenir Book"/>
              </a:rPr>
              <a:t>]</a:t>
            </a:r>
            <a:endParaRPr lang="en-GB" sz="2400" dirty="0">
              <a:solidFill>
                <a:schemeClr val="bg1"/>
              </a:solidFill>
              <a:latin typeface="Avenir Medium"/>
              <a:cs typeface="Avenir Medium"/>
            </a:endParaRPr>
          </a:p>
        </p:txBody>
      </p:sp>
      <p:pic>
        <p:nvPicPr>
          <p:cNvPr id="1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5093"/>
          <a:stretch/>
        </p:blipFill>
        <p:spPr bwMode="auto">
          <a:xfrm>
            <a:off x="7778452" y="26814"/>
            <a:ext cx="1042020" cy="1097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380" y="543731"/>
            <a:ext cx="631044" cy="5697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Rounded Rectangle 13"/>
          <p:cNvSpPr/>
          <p:nvPr/>
        </p:nvSpPr>
        <p:spPr>
          <a:xfrm>
            <a:off x="1474152" y="1916832"/>
            <a:ext cx="7214216" cy="97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De Remittance Basis Charge beheren en de erfenisrechten zo laag mogelijk houden</a:t>
            </a:r>
          </a:p>
        </p:txBody>
      </p:sp>
      <p:sp>
        <p:nvSpPr>
          <p:cNvPr id="23" name="Rounded Rectangle 14"/>
          <p:cNvSpPr/>
          <p:nvPr/>
        </p:nvSpPr>
        <p:spPr>
          <a:xfrm>
            <a:off x="1473311" y="3541794"/>
            <a:ext cx="7215898" cy="97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De langstlevende partner beschermen en uiteindelijk de vermogensoverdracht naar hun kinderen vergemakkelijken</a:t>
            </a:r>
          </a:p>
        </p:txBody>
      </p:sp>
      <p:sp>
        <p:nvSpPr>
          <p:cNvPr id="24" name="Rounded Rectangle 16"/>
          <p:cNvSpPr/>
          <p:nvPr/>
        </p:nvSpPr>
        <p:spPr>
          <a:xfrm>
            <a:off x="1473311" y="5149623"/>
            <a:ext cx="7215898" cy="97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solidFill>
                  <a:srgbClr val="0C2340"/>
                </a:solidFill>
                <a:latin typeface="Fakt Slab Pro Lt" panose="02000000000000000000" pitchFamily="2" charset="0"/>
              </a:rPr>
              <a:t>Hun offshore activa consolideren in een </a:t>
            </a:r>
            <a:r>
              <a:rPr lang="nl-NL" sz="1200" dirty="0" smtClean="0">
                <a:solidFill>
                  <a:srgbClr val="0C2340"/>
                </a:solidFill>
                <a:latin typeface="Fakt Slab Pro Lt" panose="02000000000000000000" pitchFamily="2" charset="0"/>
              </a:rPr>
              <a:t>meeneembare </a:t>
            </a:r>
            <a:r>
              <a:rPr lang="nl-BE" sz="1200" dirty="0" smtClean="0">
                <a:solidFill>
                  <a:srgbClr val="0C2340"/>
                </a:solidFill>
                <a:latin typeface="Fakt Slab Pro Lt" panose="02000000000000000000" pitchFamily="2" charset="0"/>
              </a:rPr>
              <a:t>oplossing</a:t>
            </a:r>
            <a:r>
              <a:rPr lang="nl-BE" sz="1200" dirty="0">
                <a:solidFill>
                  <a:srgbClr val="0C2340"/>
                </a:solidFill>
                <a:latin typeface="Fakt Slab Pro Lt" panose="02000000000000000000" pitchFamily="2" charset="0"/>
              </a:rPr>
              <a:t>, rekening houdend met een verhuizing in de toekomst</a:t>
            </a:r>
            <a:endParaRPr lang="nl-BE" sz="1200" strike="sngStrike" dirty="0">
              <a:solidFill>
                <a:srgbClr val="0C2340"/>
              </a:solidFill>
              <a:latin typeface="Fakt Slab Pro Lt" panose="02000000000000000000" pitchFamily="2" charset="0"/>
            </a:endParaRPr>
          </a:p>
        </p:txBody>
      </p:sp>
      <p:pic>
        <p:nvPicPr>
          <p:cNvPr id="25"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0608" y="5254999"/>
            <a:ext cx="754630" cy="7612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276" l="893" r="97321"/>
                    </a14:imgEffect>
                  </a14:imgLayer>
                </a14:imgProps>
              </a:ext>
              <a:ext uri="{28A0092B-C50C-407E-A947-70E740481C1C}">
                <a14:useLocalDpi xmlns:a14="http://schemas.microsoft.com/office/drawing/2010/main" val="0"/>
              </a:ext>
            </a:extLst>
          </a:blip>
          <a:srcRect/>
          <a:stretch>
            <a:fillRect/>
          </a:stretch>
        </p:blipFill>
        <p:spPr bwMode="auto">
          <a:xfrm>
            <a:off x="395536" y="2006788"/>
            <a:ext cx="764775" cy="792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2" descr="C:\Users\LCavaciuti\Downloads\case-study-families-onelife(2)\case-study-families-onelife_block_3.jpe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65732" b="92927" l="80625" r="94375"/>
                    </a14:imgEffect>
                  </a14:imgLayer>
                </a14:imgProps>
              </a:ext>
              <a:ext uri="{28A0092B-C50C-407E-A947-70E740481C1C}">
                <a14:useLocalDpi xmlns:a14="http://schemas.microsoft.com/office/drawing/2010/main" val="0"/>
              </a:ext>
            </a:extLst>
          </a:blip>
          <a:srcRect l="80625" t="65874" r="5614" b="7053"/>
          <a:stretch/>
        </p:blipFill>
        <p:spPr bwMode="auto">
          <a:xfrm>
            <a:off x="417883" y="3664756"/>
            <a:ext cx="720080" cy="7260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459395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D0CE"/>
        </a:solidFill>
        <a:effectLst/>
      </p:bgPr>
    </p:bg>
    <p:spTree>
      <p:nvGrpSpPr>
        <p:cNvPr id="1" name=""/>
        <p:cNvGrpSpPr/>
        <p:nvPr/>
      </p:nvGrpSpPr>
      <p:grpSpPr>
        <a:xfrm>
          <a:off x="0" y="0"/>
          <a:ext cx="0" cy="0"/>
          <a:chOff x="0" y="0"/>
          <a:chExt cx="0" cy="0"/>
        </a:xfrm>
      </p:grpSpPr>
      <p:sp>
        <p:nvSpPr>
          <p:cNvPr id="28" name="Rectangle 27"/>
          <p:cNvSpPr/>
          <p:nvPr/>
        </p:nvSpPr>
        <p:spPr>
          <a:xfrm>
            <a:off x="-36512" y="0"/>
            <a:ext cx="9180512" cy="1340768"/>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755576" y="476672"/>
            <a:ext cx="7670948" cy="461665"/>
          </a:xfrm>
          <a:prstGeom prst="rect">
            <a:avLst/>
          </a:prstGeom>
          <a:noFill/>
        </p:spPr>
        <p:txBody>
          <a:bodyPr wrap="square" rtlCol="0">
            <a:spAutoFit/>
          </a:bodyPr>
          <a:lstStyle/>
          <a:p>
            <a:pPr algn="ctr"/>
            <a:r>
              <a:rPr lang="de-DE" sz="2400" dirty="0">
                <a:solidFill>
                  <a:schemeClr val="bg1"/>
                </a:solidFill>
                <a:latin typeface="Avenir Medium"/>
                <a:cs typeface="Avenir Medium"/>
              </a:rPr>
              <a:t>AANDACHTSPUNTEN</a:t>
            </a:r>
          </a:p>
        </p:txBody>
      </p:sp>
      <p:grpSp>
        <p:nvGrpSpPr>
          <p:cNvPr id="30" name="Group 29"/>
          <p:cNvGrpSpPr/>
          <p:nvPr/>
        </p:nvGrpSpPr>
        <p:grpSpPr>
          <a:xfrm>
            <a:off x="6588224" y="332656"/>
            <a:ext cx="790144" cy="684812"/>
            <a:chOff x="0" y="75071"/>
            <a:chExt cx="1343025" cy="1190625"/>
          </a:xfrm>
        </p:grpSpPr>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071"/>
              <a:ext cx="1343025"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362727"/>
              <a:ext cx="28575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19" y="829064"/>
              <a:ext cx="266700"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7" name="Rounded Rectangle 5"/>
          <p:cNvSpPr/>
          <p:nvPr/>
        </p:nvSpPr>
        <p:spPr>
          <a:xfrm>
            <a:off x="2516514" y="1628800"/>
            <a:ext cx="6349403" cy="1435302"/>
          </a:xfrm>
          <a:prstGeom prst="roundRect">
            <a:avLst>
              <a:gd name="adj" fmla="val 102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200" dirty="0">
                <a:solidFill>
                  <a:srgbClr val="0C2340"/>
                </a:solidFill>
                <a:latin typeface="Fakt Slab Pro Lt" panose="02000000000000000000" pitchFamily="2" charset="0"/>
              </a:rPr>
              <a:t>De levensverzekeringspolis is een haalbaar alternatief voor de RBC, op voorwaarde dat schoon kapitaal wordt gebruikt om de premie te betalen. Ze produceert geen inkomsten, zodat het koppel ervoor kan kiezen om in </a:t>
            </a:r>
            <a:r>
              <a:rPr lang="en-US" sz="1200" dirty="0" smtClean="0">
                <a:solidFill>
                  <a:srgbClr val="0C2340"/>
                </a:solidFill>
                <a:latin typeface="Fakt Slab Pro Med" panose="02000000000000000000" pitchFamily="50" charset="0"/>
              </a:rPr>
              <a:t>[Land]</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belast te worden naarmate ze inkomsten genereren, waardoor ze de kosten van RBC uitsparen.  </a:t>
            </a:r>
          </a:p>
          <a:p>
            <a:pPr algn="just"/>
            <a:r>
              <a:rPr lang="nl-BE" sz="1200" dirty="0">
                <a:solidFill>
                  <a:srgbClr val="0C2340"/>
                </a:solidFill>
                <a:latin typeface="Fakt Slab Pro Lt" panose="02000000000000000000" pitchFamily="2" charset="0"/>
              </a:rPr>
              <a:t>Indien de polis in een trust wordt geplaatst voordat </a:t>
            </a:r>
            <a:r>
              <a:rPr lang="en-US" sz="1200" dirty="0" smtClean="0">
                <a:solidFill>
                  <a:srgbClr val="0C2340"/>
                </a:solidFill>
                <a:latin typeface="Fakt Slab Pro Med" panose="02000000000000000000" pitchFamily="50" charset="0"/>
              </a:rPr>
              <a:t>[Naam1]</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en </a:t>
            </a:r>
            <a:r>
              <a:rPr lang="en-US" sz="1200" dirty="0" smtClean="0">
                <a:solidFill>
                  <a:srgbClr val="0C2340"/>
                </a:solidFill>
                <a:latin typeface="Fakt Slab Pro Med" panose="02000000000000000000" pitchFamily="50" charset="0"/>
              </a:rPr>
              <a:t>[Naam2]</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zich er echt domiciliëren, bevinden de "activa" zich buiten het </a:t>
            </a:r>
            <a:r>
              <a:rPr lang="en-US" sz="1200" dirty="0">
                <a:solidFill>
                  <a:srgbClr val="0C2340"/>
                </a:solidFill>
                <a:latin typeface="Fakt Slab Pro Med" panose="02000000000000000000" pitchFamily="50" charset="0"/>
              </a:rPr>
              <a:t>[Land]</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IHT-net, zelfs nadat ervan uit wordt gegaan dat de domicilie een feit is.</a:t>
            </a:r>
          </a:p>
        </p:txBody>
      </p:sp>
      <p:sp>
        <p:nvSpPr>
          <p:cNvPr id="21" name="Rounded Rectangle 17"/>
          <p:cNvSpPr/>
          <p:nvPr/>
        </p:nvSpPr>
        <p:spPr>
          <a:xfrm>
            <a:off x="2516514" y="3221735"/>
            <a:ext cx="6349403" cy="10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200" dirty="0">
                <a:solidFill>
                  <a:srgbClr val="0C2340"/>
                </a:solidFill>
                <a:latin typeface="Fakt Slab Pro Lt" panose="02000000000000000000" pitchFamily="2" charset="0"/>
              </a:rPr>
              <a:t>Als </a:t>
            </a:r>
            <a:r>
              <a:rPr lang="en-US" sz="1200" dirty="0">
                <a:solidFill>
                  <a:srgbClr val="0C2340"/>
                </a:solidFill>
                <a:latin typeface="Fakt Slab Pro Med" panose="02000000000000000000" pitchFamily="50" charset="0"/>
              </a:rPr>
              <a:t>[Land]</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ingezetenen is het koppel niet in staat om binnen de polis uiterst gepersonaliseerde activa bij te houden, omdat de belegging hierdoor in strijd zou zijn met de PPB-regels, wat fiscaal wordt bestraft. Het koppel kan echter wel gegroepeerde beleggingen vasthouden, bijvoorbeeld </a:t>
            </a:r>
            <a:r>
              <a:rPr lang="nl-BE" sz="1200" dirty="0" smtClean="0">
                <a:solidFill>
                  <a:srgbClr val="0C2340"/>
                </a:solidFill>
                <a:latin typeface="Fakt Slab Pro Lt" panose="02000000000000000000" pitchFamily="2" charset="0"/>
              </a:rPr>
              <a:t>UCITS</a:t>
            </a:r>
            <a:r>
              <a:rPr lang="nl-NL" sz="1200" dirty="0">
                <a:solidFill>
                  <a:srgbClr val="0C2340"/>
                </a:solidFill>
                <a:latin typeface="Fakt Slab Pro Lt" panose="02000000000000000000" pitchFamily="2" charset="0"/>
              </a:rPr>
              <a:t> fondsen</a:t>
            </a:r>
            <a:r>
              <a:rPr lang="nl-BE" sz="1200" dirty="0" smtClean="0">
                <a:solidFill>
                  <a:srgbClr val="0C2340"/>
                </a:solidFill>
                <a:latin typeface="Fakt Slab Pro Lt" panose="02000000000000000000" pitchFamily="2" charset="0"/>
              </a:rPr>
              <a:t>, </a:t>
            </a:r>
            <a:r>
              <a:rPr lang="nl-BE" sz="1200" dirty="0">
                <a:solidFill>
                  <a:srgbClr val="0C2340"/>
                </a:solidFill>
                <a:latin typeface="Fakt Slab Pro Lt" panose="02000000000000000000" pitchFamily="2" charset="0"/>
              </a:rPr>
              <a:t>of een erkende discretionaire fondsenbeheerder aanstellen om de portefeuille te beheren.</a:t>
            </a:r>
          </a:p>
        </p:txBody>
      </p:sp>
      <p:sp>
        <p:nvSpPr>
          <p:cNvPr id="23" name="Rounded Rectangle 18"/>
          <p:cNvSpPr/>
          <p:nvPr/>
        </p:nvSpPr>
        <p:spPr>
          <a:xfrm>
            <a:off x="2516514" y="4451970"/>
            <a:ext cx="6383236" cy="10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200" dirty="0">
                <a:solidFill>
                  <a:srgbClr val="0C2340"/>
                </a:solidFill>
                <a:latin typeface="Fakt Slab Pro Lt" panose="02000000000000000000" pitchFamily="2" charset="0"/>
              </a:rPr>
              <a:t>De gezamenlijke intekening zal verzilverd worden bij het overlijden van de langstlevende echtgenoot, wat hem/haar bescherming oplevert mocht er geen testament zijn of mocht het testament op de plaats waar ze naartoe verhuizen, niet erkend worden.</a:t>
            </a:r>
          </a:p>
        </p:txBody>
      </p:sp>
      <p:sp>
        <p:nvSpPr>
          <p:cNvPr id="27" name="Rounded Rectangle 21"/>
          <p:cNvSpPr/>
          <p:nvPr/>
        </p:nvSpPr>
        <p:spPr>
          <a:xfrm>
            <a:off x="209370" y="1924981"/>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bg1"/>
                </a:solidFill>
                <a:latin typeface="Fakt Slab Pro Bnd"/>
                <a:cs typeface="Fakt Slab Pro Bnd"/>
              </a:rPr>
              <a:t>Belastingefficiëntie</a:t>
            </a:r>
            <a:endParaRPr lang="de-DE" sz="1400" dirty="0">
              <a:solidFill>
                <a:schemeClr val="bg1"/>
              </a:solidFill>
              <a:latin typeface="Fakt Slab Pro Bnd"/>
              <a:cs typeface="Fakt Slab Pro Bnd"/>
            </a:endParaRPr>
          </a:p>
        </p:txBody>
      </p:sp>
      <p:sp>
        <p:nvSpPr>
          <p:cNvPr id="34" name="Rounded Rectangle 23"/>
          <p:cNvSpPr/>
          <p:nvPr/>
        </p:nvSpPr>
        <p:spPr>
          <a:xfrm>
            <a:off x="209370" y="3527623"/>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bg1"/>
                </a:solidFill>
                <a:latin typeface="Fakt Slab Pro Bnd"/>
                <a:cs typeface="Fakt Slab Pro Bnd"/>
              </a:rPr>
              <a:t>Portefeuilleadvies</a:t>
            </a:r>
            <a:endParaRPr lang="da-DK" sz="1400" dirty="0">
              <a:solidFill>
                <a:schemeClr val="bg1"/>
              </a:solidFill>
              <a:latin typeface="Fakt Slab Pro Bnd"/>
              <a:cs typeface="Fakt Slab Pro Bnd"/>
            </a:endParaRPr>
          </a:p>
        </p:txBody>
      </p:sp>
      <p:sp>
        <p:nvSpPr>
          <p:cNvPr id="35" name="Rounded Rectangle 24"/>
          <p:cNvSpPr/>
          <p:nvPr/>
        </p:nvSpPr>
        <p:spPr>
          <a:xfrm>
            <a:off x="209370" y="4615304"/>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schemeClr val="bg1"/>
                </a:solidFill>
                <a:latin typeface="Fakt Slab Pro Bnd"/>
                <a:cs typeface="Fakt Slab Pro Bnd"/>
              </a:rPr>
              <a:t>Gezamenlijke intekening</a:t>
            </a:r>
            <a:endParaRPr lang="ro-RO" sz="1400" dirty="0">
              <a:solidFill>
                <a:schemeClr val="bg1"/>
              </a:solidFill>
              <a:latin typeface="Fakt Slab Pro Bnd"/>
              <a:cs typeface="Fakt Slab Pro Bnd"/>
            </a:endParaRPr>
          </a:p>
        </p:txBody>
      </p:sp>
      <p:sp>
        <p:nvSpPr>
          <p:cNvPr id="36" name="Rounded Rectangle 16"/>
          <p:cNvSpPr/>
          <p:nvPr/>
        </p:nvSpPr>
        <p:spPr>
          <a:xfrm>
            <a:off x="209370" y="5818491"/>
            <a:ext cx="2094211" cy="540000"/>
          </a:xfrm>
          <a:prstGeom prst="round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solidFill>
                <a:latin typeface="Fakt Slab Pro Bnd"/>
                <a:cs typeface="Fakt Slab Pro Bnd"/>
              </a:rPr>
              <a:t>Nakende</a:t>
            </a:r>
            <a:r>
              <a:rPr lang="en-US" sz="1400" dirty="0" smtClean="0">
                <a:solidFill>
                  <a:schemeClr val="bg1"/>
                </a:solidFill>
                <a:latin typeface="Fakt Slab Pro Bnd"/>
                <a:cs typeface="Fakt Slab Pro Bnd"/>
              </a:rPr>
              <a:t> </a:t>
            </a:r>
            <a:r>
              <a:rPr lang="en-US" sz="1400" dirty="0" err="1" smtClean="0">
                <a:solidFill>
                  <a:schemeClr val="bg1"/>
                </a:solidFill>
                <a:latin typeface="Fakt Slab Pro Bnd"/>
                <a:cs typeface="Fakt Slab Pro Bnd"/>
              </a:rPr>
              <a:t>verhuizing</a:t>
            </a:r>
            <a:endParaRPr lang="en-US" sz="1400" dirty="0">
              <a:solidFill>
                <a:schemeClr val="bg1"/>
              </a:solidFill>
              <a:latin typeface="Fakt Slab Pro Bnd"/>
              <a:cs typeface="Fakt Slab Pro Bnd"/>
            </a:endParaRPr>
          </a:p>
        </p:txBody>
      </p:sp>
      <p:sp>
        <p:nvSpPr>
          <p:cNvPr id="37" name="Rounded Rectangle 19"/>
          <p:cNvSpPr/>
          <p:nvPr/>
        </p:nvSpPr>
        <p:spPr>
          <a:xfrm>
            <a:off x="2516514" y="5682205"/>
            <a:ext cx="6383236" cy="10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200" dirty="0">
                <a:solidFill>
                  <a:srgbClr val="0C2340"/>
                </a:solidFill>
                <a:latin typeface="Fakt Slab Pro Lt" panose="02000000000000000000" pitchFamily="2" charset="0"/>
              </a:rPr>
              <a:t>Het contract voor de levensverzekeringspolis wordt wereldwijd erkend en is </a:t>
            </a:r>
            <a:r>
              <a:rPr lang="fi-FI" sz="1200" dirty="0" err="1">
                <a:solidFill>
                  <a:srgbClr val="0C2340"/>
                </a:solidFill>
                <a:latin typeface="Fakt Slab Pro Lt" panose="02000000000000000000" pitchFamily="2" charset="0"/>
              </a:rPr>
              <a:t>meeneem</a:t>
            </a:r>
            <a:r>
              <a:rPr lang="nl-BE" sz="1200" dirty="0" smtClean="0">
                <a:solidFill>
                  <a:srgbClr val="0C2340"/>
                </a:solidFill>
                <a:latin typeface="Fakt Slab Pro Lt" panose="02000000000000000000" pitchFamily="2" charset="0"/>
              </a:rPr>
              <a:t>baar </a:t>
            </a:r>
            <a:r>
              <a:rPr lang="nl-BE" sz="1200" dirty="0">
                <a:solidFill>
                  <a:srgbClr val="0C2340"/>
                </a:solidFill>
                <a:latin typeface="Fakt Slab Pro Lt" panose="02000000000000000000" pitchFamily="2" charset="0"/>
              </a:rPr>
              <a:t>– wat het een optimale keuze maakt voor een koppel dat in de toekomst van plan is te verhuizen. Bovendien kan het contract, dankzij de hulp van interne juridische experts uit meerdere rechtsgebieden, over de grenzen heen in regel zijn met alle wetten. Daarom is het een erg efficiënt successie-instrument over de grenzen heen.</a:t>
            </a:r>
          </a:p>
        </p:txBody>
      </p:sp>
    </p:spTree>
    <p:extLst>
      <p:ext uri="{BB962C8B-B14F-4D97-AF65-F5344CB8AC3E}">
        <p14:creationId xmlns:p14="http://schemas.microsoft.com/office/powerpoint/2010/main" val="34725911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2877</TotalTime>
  <Words>4282</Words>
  <Application>Microsoft Office PowerPoint</Application>
  <PresentationFormat>On-screen Show (4:3)</PresentationFormat>
  <Paragraphs>246</Paragraphs>
  <Slides>29</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Avenir</vt:lpstr>
      <vt:lpstr>Avenir Book</vt:lpstr>
      <vt:lpstr>Avenir Medium</vt:lpstr>
      <vt:lpstr>Calibri</vt:lpstr>
      <vt:lpstr>Fakt Slab Pro Bnd</vt:lpstr>
      <vt:lpstr>Fakt Slab Pro Lt</vt:lpstr>
      <vt:lpstr>Fakt Slab Pro Med</vt:lpstr>
      <vt:lpstr>Lucida Grande</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McLagan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Cavaciuti</dc:creator>
  <cp:lastModifiedBy>Vinciane DERULLE</cp:lastModifiedBy>
  <cp:revision>369</cp:revision>
  <cp:lastPrinted>2016-10-11T08:32:20Z</cp:lastPrinted>
  <dcterms:created xsi:type="dcterms:W3CDTF">2016-07-04T09:54:16Z</dcterms:created>
  <dcterms:modified xsi:type="dcterms:W3CDTF">2018-06-27T13:30:43Z</dcterms:modified>
</cp:coreProperties>
</file>